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s/slide7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8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5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6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2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ppt/revisionInfo.xml" ContentType="application/vnd.ms-powerpoint.revisioninfo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3"/>
  </p:notesMasterIdLst>
  <p:sldIdLst>
    <p:sldId id="649" r:id="rId2"/>
    <p:sldId id="661" r:id="rId3"/>
    <p:sldId id="650" r:id="rId4"/>
    <p:sldId id="659" r:id="rId5"/>
    <p:sldId id="665" r:id="rId6"/>
    <p:sldId id="653" r:id="rId7"/>
    <p:sldId id="662" r:id="rId8"/>
    <p:sldId id="666" r:id="rId9"/>
    <p:sldId id="652" r:id="rId10"/>
    <p:sldId id="667" r:id="rId11"/>
    <p:sldId id="668" r:id="rId12"/>
    <p:sldId id="663" r:id="rId13"/>
    <p:sldId id="670" r:id="rId14"/>
    <p:sldId id="589" r:id="rId15"/>
    <p:sldId id="625" r:id="rId16"/>
    <p:sldId id="672" r:id="rId17"/>
    <p:sldId id="654" r:id="rId18"/>
    <p:sldId id="655" r:id="rId19"/>
    <p:sldId id="682" r:id="rId20"/>
    <p:sldId id="608" r:id="rId21"/>
    <p:sldId id="656" r:id="rId22"/>
    <p:sldId id="671" r:id="rId23"/>
    <p:sldId id="599" r:id="rId24"/>
    <p:sldId id="681" r:id="rId25"/>
    <p:sldId id="679" r:id="rId26"/>
    <p:sldId id="657" r:id="rId27"/>
    <p:sldId id="637" r:id="rId28"/>
    <p:sldId id="658" r:id="rId29"/>
    <p:sldId id="677" r:id="rId30"/>
    <p:sldId id="676" r:id="rId31"/>
    <p:sldId id="674" r:id="rId32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49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BAABF"/>
    <a:srgbClr val="C7CF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17" autoAdjust="0"/>
    <p:restoredTop sz="92670" autoAdjust="0"/>
  </p:normalViewPr>
  <p:slideViewPr>
    <p:cSldViewPr snapToGrid="0" showGuides="1">
      <p:cViewPr varScale="1">
        <p:scale>
          <a:sx n="106" d="100"/>
          <a:sy n="106" d="100"/>
        </p:scale>
        <p:origin x="1974" y="102"/>
      </p:cViewPr>
      <p:guideLst>
        <p:guide orient="horz" pos="1049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0" d="100"/>
        <a:sy n="130" d="100"/>
      </p:scale>
      <p:origin x="0" y="-1024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ustomXml" Target="../customXml/item1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40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microsoft.com/office/2015/10/relationships/revisionInfo" Target="revisionInfo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8"/>
      <c:hPercent val="54"/>
      <c:rotY val="24"/>
      <c:depthPercent val="100"/>
      <c:rAngAx val="1"/>
    </c:view3D>
    <c:floor>
      <c:thickness val="0"/>
      <c:spPr>
        <a:solidFill>
          <a:srgbClr val="C0C0C0"/>
        </a:solidFill>
        <a:ln w="12700">
          <a:solidFill>
            <a:srgbClr val="FFFFFF"/>
          </a:solidFill>
          <a:prstDash val="solid"/>
        </a:ln>
      </c:spPr>
    </c:floor>
    <c:sideWall>
      <c:thickness val="0"/>
      <c:spPr>
        <a:solidFill>
          <a:schemeClr val="tx2">
            <a:lumMod val="40000"/>
            <a:lumOff val="60000"/>
          </a:schemeClr>
        </a:solidFill>
        <a:ln w="12700">
          <a:solidFill>
            <a:schemeClr val="tx1"/>
          </a:solidFill>
          <a:prstDash val="solid"/>
        </a:ln>
      </c:spPr>
    </c:sideWall>
    <c:backWall>
      <c:thickness val="0"/>
      <c:spPr>
        <a:solidFill>
          <a:schemeClr val="tx2">
            <a:lumMod val="40000"/>
            <a:lumOff val="60000"/>
          </a:schemeClr>
        </a:solidFill>
        <a:ln w="12700">
          <a:solidFill>
            <a:schemeClr val="tx1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0.11363636363636363"/>
          <c:y val="3.5714285714285712E-2"/>
          <c:w val="0.87554112554112551"/>
          <c:h val="0.8531746031746031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rgbClr val="FFFF00"/>
            </a:solidFill>
            <a:ln w="12698">
              <a:solidFill>
                <a:schemeClr val="tx1"/>
              </a:solidFill>
              <a:prstDash val="solid"/>
            </a:ln>
          </c:spPr>
          <c:invertIfNegative val="0"/>
          <c:dPt>
            <c:idx val="1"/>
            <c:invertIfNegative val="0"/>
            <c:bubble3D val="0"/>
            <c:spPr>
              <a:solidFill>
                <a:schemeClr val="accent1"/>
              </a:solidFill>
              <a:ln w="12698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0871-47B2-8555-E046135E2979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/>
              </a:solidFill>
              <a:ln w="12698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3-0871-47B2-8555-E046135E2979}"/>
              </c:ext>
            </c:extLst>
          </c:dPt>
          <c:cat>
            <c:strRef>
              <c:f>Sheet1!$B$1:$E$1</c:f>
              <c:strCache>
                <c:ptCount val="4"/>
                <c:pt idx="0">
                  <c:v>ARE</c:v>
                </c:pt>
                <c:pt idx="1">
                  <c:v>no ARE</c:v>
                </c:pt>
                <c:pt idx="2">
                  <c:v>CsA-NT</c:v>
                </c:pt>
                <c:pt idx="3">
                  <c:v>no CsA-NT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294</c:v>
                </c:pt>
                <c:pt idx="1">
                  <c:v>293</c:v>
                </c:pt>
                <c:pt idx="2">
                  <c:v>343</c:v>
                </c:pt>
                <c:pt idx="3">
                  <c:v>297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871-47B2-8555-E046135E29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128443520"/>
        <c:axId val="128445056"/>
        <c:axId val="0"/>
      </c:bar3DChart>
      <c:catAx>
        <c:axId val="1284435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ln w="12698">
            <a:solidFill>
              <a:srgbClr val="FFFFFF"/>
            </a:solidFill>
            <a:prstDash val="solid"/>
          </a:ln>
        </c:spPr>
        <c:txPr>
          <a:bodyPr rot="0" vert="horz"/>
          <a:lstStyle/>
          <a:p>
            <a:pPr>
              <a:defRPr sz="1800" b="1" i="0" u="none" strike="noStrike" baseline="0">
                <a:solidFill>
                  <a:schemeClr val="bg2"/>
                </a:solidFill>
                <a:latin typeface="Times New Roman"/>
                <a:ea typeface="Times New Roman"/>
                <a:cs typeface="Times New Roman"/>
              </a:defRPr>
            </a:pPr>
            <a:endParaRPr lang="nl-NL"/>
          </a:p>
        </c:txPr>
        <c:crossAx val="128445056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28445056"/>
        <c:scaling>
          <c:orientation val="minMax"/>
          <c:max val="600"/>
          <c:min val="0"/>
        </c:scaling>
        <c:delete val="0"/>
        <c:axPos val="l"/>
        <c:title>
          <c:tx>
            <c:rich>
              <a:bodyPr/>
              <a:lstStyle/>
              <a:p>
                <a:pPr>
                  <a:defRPr sz="1800" b="1" i="0" u="none" strike="noStrike" baseline="0">
                    <a:solidFill>
                      <a:schemeClr val="bg2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dirty="0" err="1">
                    <a:solidFill>
                      <a:schemeClr val="bg2"/>
                    </a:solidFill>
                  </a:rPr>
                  <a:t>CsA</a:t>
                </a:r>
                <a:r>
                  <a:rPr lang="en-US" dirty="0">
                    <a:solidFill>
                      <a:schemeClr val="bg2"/>
                    </a:solidFill>
                  </a:rPr>
                  <a:t> </a:t>
                </a:r>
                <a:r>
                  <a:rPr lang="en-US" dirty="0" err="1">
                    <a:solidFill>
                      <a:schemeClr val="bg2"/>
                    </a:solidFill>
                  </a:rPr>
                  <a:t>concentratie</a:t>
                </a:r>
                <a:r>
                  <a:rPr lang="en-US" dirty="0">
                    <a:solidFill>
                      <a:schemeClr val="bg2"/>
                    </a:solidFill>
                  </a:rPr>
                  <a:t> (ng/ml)</a:t>
                </a:r>
              </a:p>
            </c:rich>
          </c:tx>
          <c:layout>
            <c:manualLayout>
              <c:xMode val="edge"/>
              <c:yMode val="edge"/>
              <c:x val="1.5151515151515152E-2"/>
              <c:y val="0.28373015873015872"/>
            </c:manualLayout>
          </c:layout>
          <c:overlay val="0"/>
          <c:spPr>
            <a:noFill/>
            <a:ln w="25395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4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800" b="1" i="0" u="none" strike="noStrike" baseline="0">
                <a:solidFill>
                  <a:schemeClr val="bg2"/>
                </a:solidFill>
                <a:latin typeface="Times New Roman"/>
                <a:ea typeface="Times New Roman"/>
                <a:cs typeface="Times New Roman"/>
              </a:defRPr>
            </a:pPr>
            <a:endParaRPr lang="nl-NL"/>
          </a:p>
        </c:txPr>
        <c:crossAx val="128443520"/>
        <c:crosses val="autoZero"/>
        <c:crossBetween val="between"/>
        <c:majorUnit val="200"/>
      </c:valAx>
      <c:spPr>
        <a:noFill/>
        <a:ln w="25395">
          <a:noFill/>
        </a:ln>
      </c:spPr>
    </c:plotArea>
    <c:plotVisOnly val="1"/>
    <c:dispBlanksAs val="gap"/>
    <c:showDLblsOverMax val="0"/>
  </c:chart>
  <c:spPr>
    <a:solidFill>
      <a:srgbClr val="C0E8FF"/>
    </a:solidFill>
    <a:ln>
      <a:noFill/>
    </a:ln>
  </c:spPr>
  <c:txPr>
    <a:bodyPr/>
    <a:lstStyle/>
    <a:p>
      <a:pPr>
        <a:defRPr sz="1800" b="1" i="0" u="none" strike="noStrike" baseline="0">
          <a:solidFill>
            <a:schemeClr val="tx1"/>
          </a:solidFill>
          <a:latin typeface="Times New Roman"/>
          <a:ea typeface="Times New Roman"/>
          <a:cs typeface="Times New Roman"/>
        </a:defRPr>
      </a:pPr>
      <a:endParaRPr lang="nl-NL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8"/>
      <c:hPercent val="53"/>
      <c:rotY val="27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chemeClr val="tx1"/>
          </a:solidFill>
          <a:prstDash val="solid"/>
        </a:ln>
      </c:spPr>
    </c:floor>
    <c:sideWall>
      <c:thickness val="0"/>
      <c:spPr>
        <a:solidFill>
          <a:schemeClr val="accent1">
            <a:lumMod val="20000"/>
            <a:lumOff val="80000"/>
          </a:schemeClr>
        </a:solidFill>
        <a:ln w="12700">
          <a:solidFill>
            <a:schemeClr val="tx1"/>
          </a:solidFill>
          <a:prstDash val="solid"/>
        </a:ln>
      </c:spPr>
    </c:sideWall>
    <c:backWall>
      <c:thickness val="0"/>
      <c:spPr>
        <a:solidFill>
          <a:schemeClr val="accent1">
            <a:lumMod val="20000"/>
            <a:lumOff val="80000"/>
          </a:schemeClr>
        </a:solidFill>
        <a:ln w="12700">
          <a:solidFill>
            <a:schemeClr val="tx1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9.4155844155844159E-2"/>
          <c:y val="9.1760299625468167E-2"/>
          <c:w val="0.89502164502164505"/>
          <c:h val="0.803370786516853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&lt; 4400 ng.h/ml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  <a:ln w="11997">
              <a:solidFill>
                <a:schemeClr val="tx1"/>
              </a:solidFill>
              <a:prstDash val="solid"/>
            </a:ln>
          </c:spPr>
          <c:invertIfNegative val="0"/>
          <c:cat>
            <c:strRef>
              <c:f>Sheet1!$B$1:$C$1</c:f>
              <c:strCache>
                <c:ptCount val="2"/>
                <c:pt idx="0">
                  <c:v>Acute rejection</c:v>
                </c:pt>
                <c:pt idx="1">
                  <c:v>Acute renal dysfunction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35</c:v>
                </c:pt>
                <c:pt idx="1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EC6-4EDD-A0A2-78ABB0697B64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4400-5500 ng.h/ml</c:v>
                </c:pt>
              </c:strCache>
            </c:strRef>
          </c:tx>
          <c:spPr>
            <a:solidFill>
              <a:srgbClr val="FFFF00"/>
            </a:solidFill>
            <a:ln w="11997">
              <a:solidFill>
                <a:schemeClr val="tx1"/>
              </a:solidFill>
              <a:prstDash val="solid"/>
            </a:ln>
          </c:spPr>
          <c:invertIfNegative val="0"/>
          <c:cat>
            <c:strRef>
              <c:f>Sheet1!$B$1:$C$1</c:f>
              <c:strCache>
                <c:ptCount val="2"/>
                <c:pt idx="0">
                  <c:v>Acute rejection</c:v>
                </c:pt>
                <c:pt idx="1">
                  <c:v>Acute renal dysfunction</c:v>
                </c:pt>
              </c:strCache>
            </c:strRef>
          </c:cat>
          <c:val>
            <c:numRef>
              <c:f>Sheet1!$B$3:$C$3</c:f>
              <c:numCache>
                <c:formatCode>General</c:formatCode>
                <c:ptCount val="2"/>
                <c:pt idx="0">
                  <c:v>7</c:v>
                </c:pt>
                <c:pt idx="1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EC6-4EDD-A0A2-78ABB0697B64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&gt; 5500 ng.h/ml</c:v>
                </c:pt>
              </c:strCache>
            </c:strRef>
          </c:tx>
          <c:spPr>
            <a:solidFill>
              <a:srgbClr val="666699"/>
            </a:solidFill>
            <a:ln w="11997">
              <a:solidFill>
                <a:schemeClr val="tx1"/>
              </a:solidFill>
              <a:prstDash val="solid"/>
            </a:ln>
          </c:spPr>
          <c:invertIfNegative val="0"/>
          <c:cat>
            <c:strRef>
              <c:f>Sheet1!$B$1:$C$1</c:f>
              <c:strCache>
                <c:ptCount val="2"/>
                <c:pt idx="0">
                  <c:v>Acute rejection</c:v>
                </c:pt>
                <c:pt idx="1">
                  <c:v>Acute renal dysfunction</c:v>
                </c:pt>
              </c:strCache>
            </c:strRef>
          </c:cat>
          <c:val>
            <c:numRef>
              <c:f>Sheet1!$B$4:$C$4</c:f>
              <c:numCache>
                <c:formatCode>General</c:formatCode>
                <c:ptCount val="2"/>
                <c:pt idx="0">
                  <c:v>15</c:v>
                </c:pt>
                <c:pt idx="1">
                  <c:v>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EC6-4EDD-A0A2-78ABB0697B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134646016"/>
        <c:axId val="137203712"/>
        <c:axId val="0"/>
      </c:bar3DChart>
      <c:catAx>
        <c:axId val="1346460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2999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700" b="1" i="0" u="none" strike="noStrike" baseline="0">
                <a:solidFill>
                  <a:schemeClr val="bg2"/>
                </a:solidFill>
                <a:latin typeface="Times New Roman"/>
                <a:ea typeface="Times New Roman"/>
                <a:cs typeface="Times New Roman"/>
              </a:defRPr>
            </a:pPr>
            <a:endParaRPr lang="nl-NL"/>
          </a:p>
        </c:txPr>
        <c:crossAx val="137203712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37203712"/>
        <c:scaling>
          <c:orientation val="minMax"/>
          <c:max val="40"/>
          <c:min val="0"/>
        </c:scaling>
        <c:delete val="0"/>
        <c:axPos val="l"/>
        <c:title>
          <c:tx>
            <c:rich>
              <a:bodyPr/>
              <a:lstStyle/>
              <a:p>
                <a:pPr>
                  <a:defRPr sz="1511" b="0" i="0" u="none" strike="noStrike" baseline="0">
                    <a:solidFill>
                      <a:schemeClr val="bg2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dirty="0">
                    <a:solidFill>
                      <a:schemeClr val="bg2"/>
                    </a:solidFill>
                  </a:rPr>
                  <a:t>% of </a:t>
                </a:r>
                <a:r>
                  <a:rPr lang="en-US" dirty="0" err="1">
                    <a:solidFill>
                      <a:schemeClr val="bg2"/>
                    </a:solidFill>
                  </a:rPr>
                  <a:t>patienten</a:t>
                </a:r>
                <a:r>
                  <a:rPr lang="en-US" dirty="0">
                    <a:solidFill>
                      <a:schemeClr val="bg2"/>
                    </a:solidFill>
                  </a:rPr>
                  <a:t>  </a:t>
                </a:r>
                <a:r>
                  <a:rPr lang="en-US" dirty="0" err="1">
                    <a:solidFill>
                      <a:schemeClr val="bg2"/>
                    </a:solidFill>
                  </a:rPr>
                  <a:t>bij</a:t>
                </a:r>
                <a:r>
                  <a:rPr lang="en-US" dirty="0">
                    <a:solidFill>
                      <a:schemeClr val="bg2"/>
                    </a:solidFill>
                  </a:rPr>
                  <a:t> 3 </a:t>
                </a:r>
                <a:r>
                  <a:rPr lang="en-US" dirty="0" err="1">
                    <a:solidFill>
                      <a:schemeClr val="bg2"/>
                    </a:solidFill>
                  </a:rPr>
                  <a:t>maanden</a:t>
                </a:r>
                <a:r>
                  <a:rPr lang="en-US" baseline="0" dirty="0">
                    <a:solidFill>
                      <a:schemeClr val="bg2"/>
                    </a:solidFill>
                  </a:rPr>
                  <a:t> </a:t>
                </a:r>
                <a:r>
                  <a:rPr lang="en-US" baseline="0" dirty="0" err="1">
                    <a:solidFill>
                      <a:schemeClr val="bg2"/>
                    </a:solidFill>
                  </a:rPr>
                  <a:t>na</a:t>
                </a:r>
                <a:r>
                  <a:rPr lang="en-US" baseline="0" dirty="0">
                    <a:solidFill>
                      <a:schemeClr val="bg2"/>
                    </a:solidFill>
                  </a:rPr>
                  <a:t> </a:t>
                </a:r>
                <a:r>
                  <a:rPr lang="en-US" baseline="0" dirty="0" err="1">
                    <a:solidFill>
                      <a:schemeClr val="bg2"/>
                    </a:solidFill>
                  </a:rPr>
                  <a:t>Tx</a:t>
                </a:r>
                <a:endParaRPr lang="en-US" dirty="0">
                  <a:solidFill>
                    <a:schemeClr val="bg2"/>
                  </a:solidFill>
                </a:endParaRPr>
              </a:p>
            </c:rich>
          </c:tx>
          <c:layout>
            <c:manualLayout>
              <c:xMode val="edge"/>
              <c:yMode val="edge"/>
              <c:x val="1.5151515151515152E-2"/>
              <c:y val="0.29213483146067415"/>
            </c:manualLayout>
          </c:layout>
          <c:overlay val="0"/>
          <c:spPr>
            <a:noFill/>
            <a:ln w="23995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2999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511" b="0" i="0" u="none" strike="noStrike" baseline="0">
                <a:solidFill>
                  <a:schemeClr val="bg2"/>
                </a:solidFill>
                <a:latin typeface="Arial"/>
                <a:ea typeface="Arial"/>
                <a:cs typeface="Arial"/>
              </a:defRPr>
            </a:pPr>
            <a:endParaRPr lang="nl-NL"/>
          </a:p>
        </c:txPr>
        <c:crossAx val="134646016"/>
        <c:crosses val="autoZero"/>
        <c:crossBetween val="between"/>
        <c:majorUnit val="20"/>
      </c:valAx>
      <c:spPr>
        <a:noFill/>
        <a:ln w="23995">
          <a:noFill/>
        </a:ln>
      </c:spPr>
    </c:plotArea>
    <c:legend>
      <c:legendPos val="t"/>
      <c:layout>
        <c:manualLayout>
          <c:xMode val="edge"/>
          <c:yMode val="edge"/>
          <c:x val="0.20887445887445888"/>
          <c:y val="5.6179775280898875E-3"/>
          <c:w val="0.58225108225108224"/>
          <c:h val="5.8052434456928842E-2"/>
        </c:manualLayout>
      </c:layout>
      <c:overlay val="0"/>
      <c:spPr>
        <a:noFill/>
        <a:ln w="23995">
          <a:noFill/>
        </a:ln>
      </c:spPr>
      <c:txPr>
        <a:bodyPr/>
        <a:lstStyle/>
        <a:p>
          <a:pPr>
            <a:defRPr sz="1389" b="0" i="0" u="none" strike="noStrike" baseline="0">
              <a:solidFill>
                <a:schemeClr val="bg2"/>
              </a:solidFill>
              <a:latin typeface="Arial"/>
              <a:ea typeface="Arial"/>
              <a:cs typeface="Arial"/>
            </a:defRPr>
          </a:pPr>
          <a:endParaRPr lang="nl-NL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700" b="1" i="0" u="none" strike="noStrike" baseline="0">
          <a:solidFill>
            <a:schemeClr val="tx1"/>
          </a:solidFill>
          <a:latin typeface="Times New Roman"/>
          <a:ea typeface="Times New Roman"/>
          <a:cs typeface="Times New Roman"/>
        </a:defRPr>
      </a:pPr>
      <a:endParaRPr lang="nl-NL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C47E5C-B874-43D2-844A-8E5F386BBF61}" type="datetimeFigureOut">
              <a:rPr lang="nl-NL" smtClean="0"/>
              <a:t>25-10-2017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702566-7B3D-4331-A00B-522F1893CD8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92532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9F54BA-0FA4-4D74-80D0-494436D6F44D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49771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9F54BA-0FA4-4D74-80D0-494436D6F44D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02421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304925" y="2780928"/>
            <a:ext cx="4527551" cy="347890"/>
          </a:xfr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buFontTx/>
              <a:buNone/>
              <a:defRPr b="1">
                <a:solidFill>
                  <a:schemeClr val="bg2"/>
                </a:solidFill>
              </a:defRPr>
            </a:lvl1pPr>
          </a:lstStyle>
          <a:p>
            <a:pPr lvl="0"/>
            <a:r>
              <a:rPr lang="nl-NL" noProof="0" dirty="0"/>
              <a:t>Subtitel</a:t>
            </a:r>
            <a:endParaRPr lang="en-GB" noProof="0" dirty="0"/>
          </a:p>
        </p:txBody>
      </p:sp>
      <p:sp>
        <p:nvSpPr>
          <p:cNvPr id="2" name="Rechthoek 1"/>
          <p:cNvSpPr/>
          <p:nvPr/>
        </p:nvSpPr>
        <p:spPr bwMode="auto">
          <a:xfrm>
            <a:off x="0" y="0"/>
            <a:ext cx="9143958" cy="143145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pic>
        <p:nvPicPr>
          <p:cNvPr id="8" name="Afbeelding 7" descr="logo lumc_Fedra_PPT_20 mm NL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838" y="285750"/>
            <a:ext cx="2293899" cy="576000"/>
          </a:xfrm>
          <a:prstGeom prst="rect">
            <a:avLst/>
          </a:prstGeom>
        </p:spPr>
      </p:pic>
      <p:pic>
        <p:nvPicPr>
          <p:cNvPr id="11" name="Afbeelding 10" descr="logo UL_RGB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39" y="5743545"/>
            <a:ext cx="495798" cy="576000"/>
          </a:xfrm>
          <a:prstGeom prst="rect">
            <a:avLst/>
          </a:prstGeom>
        </p:spPr>
      </p:pic>
      <p:sp>
        <p:nvSpPr>
          <p:cNvPr id="3" name="Rechthoek 2"/>
          <p:cNvSpPr/>
          <p:nvPr/>
        </p:nvSpPr>
        <p:spPr bwMode="auto">
          <a:xfrm>
            <a:off x="1146174" y="1431652"/>
            <a:ext cx="7997825" cy="115200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2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22388" y="1431450"/>
            <a:ext cx="7821570" cy="1144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10800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de stijl te bewerken</a:t>
            </a:r>
            <a:endParaRPr lang="en-GB" dirty="0"/>
          </a:p>
        </p:txBody>
      </p:sp>
      <p:sp>
        <p:nvSpPr>
          <p:cNvPr id="24" name="Rectangle 3"/>
          <p:cNvSpPr>
            <a:spLocks noGrp="1" noChangeArrowheads="1"/>
          </p:cNvSpPr>
          <p:nvPr>
            <p:ph idx="10" hasCustomPrompt="1"/>
          </p:nvPr>
        </p:nvSpPr>
        <p:spPr bwMode="auto">
          <a:xfrm>
            <a:off x="1304925" y="4433456"/>
            <a:ext cx="4530829" cy="415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FontTx/>
              <a:buNone/>
              <a:defRPr sz="200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23" name="Rectangle 3"/>
          <p:cNvSpPr>
            <a:spLocks noGrp="1" noChangeArrowheads="1"/>
          </p:cNvSpPr>
          <p:nvPr>
            <p:ph idx="11" hasCustomPrompt="1"/>
          </p:nvPr>
        </p:nvSpPr>
        <p:spPr bwMode="auto">
          <a:xfrm>
            <a:off x="1304925" y="4849092"/>
            <a:ext cx="4545117" cy="415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FontTx/>
              <a:buNone/>
              <a:defRPr sz="2000">
                <a:solidFill>
                  <a:schemeClr val="bg2"/>
                </a:solidFill>
              </a:defRPr>
            </a:lvl1pPr>
            <a:lvl2pPr marL="0" indent="0">
              <a:buFontTx/>
              <a:buNone/>
              <a:defRPr sz="1600"/>
            </a:lvl2pPr>
            <a:lvl3pPr marL="860425" indent="0">
              <a:buFontTx/>
              <a:buNone/>
              <a:defRPr/>
            </a:lvl3pPr>
            <a:lvl4pPr marL="1236662" indent="0">
              <a:buFontTx/>
              <a:buNone/>
              <a:defRPr/>
            </a:lvl4pPr>
            <a:lvl5pPr marL="1717675" indent="0">
              <a:buFontTx/>
              <a:buNone/>
              <a:defRPr/>
            </a:lvl5pPr>
          </a:lstStyle>
          <a:p>
            <a:pPr lvl="0"/>
            <a:r>
              <a:rPr lang="nl-NL" dirty="0"/>
              <a:t>Naam afdeling</a:t>
            </a:r>
            <a:endParaRPr lang="en-GB" dirty="0"/>
          </a:p>
        </p:txBody>
      </p:sp>
      <p:sp>
        <p:nvSpPr>
          <p:cNvPr id="19" name="Rectangle 3"/>
          <p:cNvSpPr>
            <a:spLocks noGrp="1" noChangeArrowheads="1"/>
          </p:cNvSpPr>
          <p:nvPr>
            <p:ph idx="12" hasCustomPrompt="1"/>
          </p:nvPr>
        </p:nvSpPr>
        <p:spPr bwMode="auto">
          <a:xfrm>
            <a:off x="1304924" y="5264727"/>
            <a:ext cx="4527551" cy="415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FontTx/>
              <a:buNone/>
              <a:defRPr sz="1800" b="0" i="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Plaats</a:t>
            </a:r>
            <a:endParaRPr lang="en-GB" dirty="0"/>
          </a:p>
        </p:txBody>
      </p:sp>
      <p:sp>
        <p:nvSpPr>
          <p:cNvPr id="26" name="Tijdelijke aanduiding voor afbeelding 2"/>
          <p:cNvSpPr>
            <a:spLocks noGrp="1"/>
          </p:cNvSpPr>
          <p:nvPr>
            <p:ph type="pic" idx="14"/>
          </p:nvPr>
        </p:nvSpPr>
        <p:spPr>
          <a:xfrm>
            <a:off x="5969102" y="2583652"/>
            <a:ext cx="2880000" cy="2880000"/>
          </a:xfrm>
        </p:spPr>
        <p:txBody>
          <a:bodyPr/>
          <a:lstStyle>
            <a:lvl1pPr marL="0" indent="0">
              <a:buNone/>
              <a:defRPr sz="800">
                <a:solidFill>
                  <a:schemeClr val="accent4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7" name="Rechthoek 16"/>
          <p:cNvSpPr/>
          <p:nvPr/>
        </p:nvSpPr>
        <p:spPr bwMode="auto">
          <a:xfrm>
            <a:off x="-2" y="2587351"/>
            <a:ext cx="1146175" cy="1152000"/>
          </a:xfrm>
          <a:prstGeom prst="rect">
            <a:avLst/>
          </a:prstGeom>
          <a:solidFill>
            <a:schemeClr val="accent1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25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350000" y="6553200"/>
            <a:ext cx="25082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D098971F-4EEB-4E8C-9F91-94E51D7C4544}" type="datetime1">
              <a:rPr lang="nl-NL" smtClean="0"/>
              <a:t>25-10-2017</a:t>
            </a:fld>
            <a:endParaRPr lang="nl-NL"/>
          </a:p>
        </p:txBody>
      </p:sp>
      <p:sp>
        <p:nvSpPr>
          <p:cNvPr id="2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304925" y="6553200"/>
            <a:ext cx="47085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l-NL"/>
              <a:t>MINOR IMMUNOLOGY</a:t>
            </a:r>
          </a:p>
        </p:txBody>
      </p:sp>
      <p:sp>
        <p:nvSpPr>
          <p:cNvPr id="2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66738" y="6553200"/>
            <a:ext cx="54239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49D3D4BC-F6E1-4A0E-8A9B-3BED12FBD097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6737" y="0"/>
            <a:ext cx="6524815" cy="854075"/>
          </a:xfrm>
        </p:spPr>
        <p:txBody>
          <a:bodyPr/>
          <a:lstStyle>
            <a:lvl1pPr algn="l">
              <a:defRPr sz="2400" b="1"/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566737" y="1135064"/>
            <a:ext cx="3008313" cy="511867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2861849-2D59-48DC-8B19-35D3134B662D}" type="datetime1">
              <a:rPr lang="nl-NL" smtClean="0"/>
              <a:t>25-10-2017</a:t>
            </a:fld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D3D4BC-F6E1-4A0E-8A9B-3BED12FBD097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304925" y="6553200"/>
            <a:ext cx="47085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l-NL"/>
              <a:t>MINOR IMMUNOLOGY</a:t>
            </a:r>
          </a:p>
        </p:txBody>
      </p:sp>
      <p:sp>
        <p:nvSpPr>
          <p:cNvPr id="9" name="Rectangle 3"/>
          <p:cNvSpPr>
            <a:spLocks noGrp="1" noChangeArrowheads="1"/>
          </p:cNvSpPr>
          <p:nvPr>
            <p:ph idx="13"/>
          </p:nvPr>
        </p:nvSpPr>
        <p:spPr bwMode="auto">
          <a:xfrm>
            <a:off x="3740150" y="1144588"/>
            <a:ext cx="5123557" cy="5113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FontTx/>
              <a:buNone/>
              <a:defRPr/>
            </a:lvl1pPr>
            <a:lvl2pPr marL="0">
              <a:defRPr/>
            </a:lvl2pPr>
            <a:lvl3pPr marL="360000">
              <a:defRPr/>
            </a:lvl3pPr>
            <a:lvl4pPr marL="720000">
              <a:defRPr/>
            </a:lvl4pPr>
            <a:lvl5pPr marL="1080000"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94340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84059" y="0"/>
            <a:ext cx="6507303" cy="854075"/>
          </a:xfrm>
        </p:spPr>
        <p:txBody>
          <a:bodyPr/>
          <a:lstStyle>
            <a:lvl1pPr algn="l">
              <a:defRPr sz="2400" b="1"/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66738" y="1144587"/>
            <a:ext cx="5040000" cy="511333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5849938" y="1144588"/>
            <a:ext cx="3003550" cy="1289632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E334579-1B32-41DC-8ACA-DBFE3C74CF5D}" type="datetime1">
              <a:rPr lang="nl-NL" smtClean="0"/>
              <a:t>25-10-2017</a:t>
            </a:fld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D3D4BC-F6E1-4A0E-8A9B-3BED12FBD097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304925" y="6553200"/>
            <a:ext cx="47085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l-NL"/>
              <a:t>MINOR IMMUNOLOGY</a:t>
            </a:r>
          </a:p>
        </p:txBody>
      </p:sp>
    </p:spTree>
    <p:extLst>
      <p:ext uri="{BB962C8B-B14F-4D97-AF65-F5344CB8AC3E}">
        <p14:creationId xmlns:p14="http://schemas.microsoft.com/office/powerpoint/2010/main" val="14515809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ind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/>
          <p:cNvSpPr/>
          <p:nvPr/>
        </p:nvSpPr>
        <p:spPr bwMode="auto">
          <a:xfrm>
            <a:off x="0" y="0"/>
            <a:ext cx="8921749" cy="126876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pic>
        <p:nvPicPr>
          <p:cNvPr id="12" name="Afbeelding 11" descr="logo lumc_Fedra_PPT_20 mm NL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838" y="285750"/>
            <a:ext cx="2293899" cy="576000"/>
          </a:xfrm>
          <a:prstGeom prst="rect">
            <a:avLst/>
          </a:prstGeom>
        </p:spPr>
      </p:pic>
      <p:sp>
        <p:nvSpPr>
          <p:cNvPr id="13" name="Rechthoek 12"/>
          <p:cNvSpPr/>
          <p:nvPr/>
        </p:nvSpPr>
        <p:spPr bwMode="auto">
          <a:xfrm>
            <a:off x="-2" y="2587351"/>
            <a:ext cx="1146175" cy="1152000"/>
          </a:xfrm>
          <a:prstGeom prst="rect">
            <a:avLst/>
          </a:prstGeom>
          <a:solidFill>
            <a:schemeClr val="accent1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19" name="Rechthoek 18"/>
          <p:cNvSpPr/>
          <p:nvPr/>
        </p:nvSpPr>
        <p:spPr bwMode="auto">
          <a:xfrm>
            <a:off x="1146174" y="1431651"/>
            <a:ext cx="7997825" cy="1155700"/>
          </a:xfrm>
          <a:prstGeom prst="rect">
            <a:avLst/>
          </a:prstGeom>
          <a:solidFill>
            <a:schemeClr val="accent1">
              <a:alpha val="2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20" name="Rectangle 3"/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1323975" y="1431652"/>
            <a:ext cx="7524750" cy="11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spcCol="360000" anchor="t" anchorCtr="0" compatLnSpc="1">
            <a:prstTxWarp prst="textNoShape">
              <a:avLst/>
            </a:prstTxWarp>
          </a:bodyPr>
          <a:lstStyle>
            <a:lvl1pPr>
              <a:defRPr sz="2400" b="1" i="0"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/>
              <a:t>Aftiteling en/of adres</a:t>
            </a:r>
          </a:p>
        </p:txBody>
      </p:sp>
      <p:sp>
        <p:nvSpPr>
          <p:cNvPr id="1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350000" y="6553200"/>
            <a:ext cx="25082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BA1228F9-A0CE-461D-85F9-89BB00EE753C}" type="datetime1">
              <a:rPr lang="nl-NL" smtClean="0"/>
              <a:t>25-10-2017</a:t>
            </a:fld>
            <a:endParaRPr lang="nl-NL"/>
          </a:p>
        </p:txBody>
      </p:sp>
      <p:sp>
        <p:nvSpPr>
          <p:cNvPr id="15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66738" y="6553200"/>
            <a:ext cx="54239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49D3D4BC-F6E1-4A0E-8A9B-3BED12FBD097}" type="slidenum">
              <a:rPr lang="nl-NL" smtClean="0"/>
              <a:t>‹nr.›</a:t>
            </a:fld>
            <a:endParaRPr lang="nl-NL"/>
          </a:p>
        </p:txBody>
      </p:sp>
      <p:sp>
        <p:nvSpPr>
          <p:cNvPr id="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304925" y="6553200"/>
            <a:ext cx="47085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l-NL"/>
              <a:t>MINOR IMMUNOLOGY</a:t>
            </a:r>
          </a:p>
        </p:txBody>
      </p:sp>
      <p:pic>
        <p:nvPicPr>
          <p:cNvPr id="14" name="Afbeelding 13" descr="logo UL_RGB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39" y="5743545"/>
            <a:ext cx="495798" cy="576000"/>
          </a:xfrm>
          <a:prstGeom prst="rect">
            <a:avLst/>
          </a:prstGeom>
        </p:spPr>
      </p:pic>
      <p:sp>
        <p:nvSpPr>
          <p:cNvPr id="17" name="Tijdelijke aanduiding voor tekst 3"/>
          <p:cNvSpPr>
            <a:spLocks noGrp="1"/>
          </p:cNvSpPr>
          <p:nvPr>
            <p:ph type="body" sz="half" idx="10"/>
          </p:nvPr>
        </p:nvSpPr>
        <p:spPr>
          <a:xfrm>
            <a:off x="1323974" y="2839003"/>
            <a:ext cx="7524751" cy="3418922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15300306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oofdstuk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/>
        </p:nvSpPr>
        <p:spPr bwMode="auto">
          <a:xfrm>
            <a:off x="-2" y="0"/>
            <a:ext cx="9144001" cy="6553200"/>
          </a:xfrm>
          <a:prstGeom prst="rect">
            <a:avLst/>
          </a:prstGeom>
          <a:solidFill>
            <a:schemeClr val="accent1">
              <a:alpha val="2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6738" y="0"/>
            <a:ext cx="6524625" cy="854075"/>
          </a:xfrm>
        </p:spPr>
        <p:txBody>
          <a:bodyPr/>
          <a:lstStyle>
            <a:lvl1pPr>
              <a:defRPr cap="all"/>
            </a:lvl1pPr>
          </a:lstStyle>
          <a:p>
            <a:r>
              <a:rPr lang="nl-NL" dirty="0"/>
              <a:t>HOOFDSTUK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5B5C8-5B87-46C3-9D8B-39BD89A166DE}" type="datetime1">
              <a:rPr lang="nl-NL" smtClean="0"/>
              <a:t>25-10-2017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MINOR IMMUNOLOGY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3D4BC-F6E1-4A0E-8A9B-3BED12FBD097}" type="slidenum">
              <a:rPr lang="nl-NL" smtClean="0"/>
              <a:t>‹nr.›</a:t>
            </a:fld>
            <a:endParaRPr lang="nl-NL"/>
          </a:p>
        </p:txBody>
      </p:sp>
      <p:sp>
        <p:nvSpPr>
          <p:cNvPr id="10" name="Tijdelijke aanduiding voor afbeelding 2"/>
          <p:cNvSpPr>
            <a:spLocks noGrp="1"/>
          </p:cNvSpPr>
          <p:nvPr>
            <p:ph type="pic" idx="14"/>
          </p:nvPr>
        </p:nvSpPr>
        <p:spPr>
          <a:xfrm>
            <a:off x="5969102" y="2583652"/>
            <a:ext cx="2880000" cy="2880000"/>
          </a:xfrm>
        </p:spPr>
        <p:txBody>
          <a:bodyPr/>
          <a:lstStyle>
            <a:lvl1pPr marL="0" indent="0">
              <a:buNone/>
              <a:defRPr sz="800">
                <a:solidFill>
                  <a:schemeClr val="accent4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1" name="Tijdelijke aanduiding voor inhoud 10"/>
          <p:cNvSpPr>
            <a:spLocks noGrp="1"/>
          </p:cNvSpPr>
          <p:nvPr>
            <p:ph sz="quarter" idx="15"/>
          </p:nvPr>
        </p:nvSpPr>
        <p:spPr>
          <a:xfrm>
            <a:off x="566738" y="2583652"/>
            <a:ext cx="5283200" cy="3674274"/>
          </a:xfrm>
        </p:spPr>
        <p:txBody>
          <a:bodyPr/>
          <a:lstStyle>
            <a:lvl1pPr>
              <a:lnSpc>
                <a:spcPct val="100000"/>
              </a:lnSpc>
              <a:defRPr sz="5400" b="1" i="0"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13035655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6738" y="0"/>
            <a:ext cx="6524625" cy="854075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66738" y="1144588"/>
            <a:ext cx="8291512" cy="5113338"/>
          </a:xfrm>
        </p:spPr>
        <p:txBody>
          <a:bodyPr/>
          <a:lstStyle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350000" y="6553200"/>
            <a:ext cx="25082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01888DAB-30B7-4DE1-9922-C763F086F6CA}" type="datetime1">
              <a:rPr lang="nl-NL" smtClean="0"/>
              <a:t>25-10-2017</a:t>
            </a:fld>
            <a:endParaRPr lang="nl-NL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66738" y="6553200"/>
            <a:ext cx="54239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49D3D4BC-F6E1-4A0E-8A9B-3BED12FBD097}" type="slidenum">
              <a:rPr lang="nl-NL" smtClean="0"/>
              <a:t>‹nr.›</a:t>
            </a:fld>
            <a:endParaRPr lang="nl-NL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304925" y="6553200"/>
            <a:ext cx="47085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l-NL"/>
              <a:t>MINOR IMMUNOLOGY</a:t>
            </a:r>
          </a:p>
        </p:txBody>
      </p:sp>
    </p:spTree>
    <p:extLst>
      <p:ext uri="{BB962C8B-B14F-4D97-AF65-F5344CB8AC3E}">
        <p14:creationId xmlns:p14="http://schemas.microsoft.com/office/powerpoint/2010/main" val="590306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op 1 reg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 bwMode="auto">
          <a:xfrm>
            <a:off x="0" y="514349"/>
            <a:ext cx="9144000" cy="89535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9" name="Tijdelijke aanduiding voor inhoud 2"/>
          <p:cNvSpPr>
            <a:spLocks noGrp="1"/>
          </p:cNvSpPr>
          <p:nvPr>
            <p:ph idx="1"/>
          </p:nvPr>
        </p:nvSpPr>
        <p:spPr>
          <a:xfrm>
            <a:off x="566738" y="760413"/>
            <a:ext cx="8291512" cy="5497513"/>
          </a:xfrm>
        </p:spPr>
        <p:txBody>
          <a:bodyPr/>
          <a:lstStyle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6738" y="0"/>
            <a:ext cx="6524625" cy="501649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0" name="Rechthoek 9"/>
          <p:cNvSpPr/>
          <p:nvPr/>
        </p:nvSpPr>
        <p:spPr bwMode="auto">
          <a:xfrm>
            <a:off x="0" y="6527800"/>
            <a:ext cx="9144000" cy="3302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5653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onder voett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6" name="Rechthoek 5"/>
          <p:cNvSpPr/>
          <p:nvPr/>
        </p:nvSpPr>
        <p:spPr bwMode="auto">
          <a:xfrm>
            <a:off x="0" y="6527800"/>
            <a:ext cx="9144000" cy="3302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7" name="Tijdelijke aanduiding voor inhoud 2"/>
          <p:cNvSpPr>
            <a:spLocks noGrp="1"/>
          </p:cNvSpPr>
          <p:nvPr>
            <p:ph idx="1"/>
          </p:nvPr>
        </p:nvSpPr>
        <p:spPr>
          <a:xfrm>
            <a:off x="566738" y="1144587"/>
            <a:ext cx="8291512" cy="5373687"/>
          </a:xfrm>
        </p:spPr>
        <p:txBody>
          <a:bodyPr/>
          <a:lstStyle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503548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6738" y="0"/>
            <a:ext cx="6524625" cy="854075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8C79BDF-2D1C-4546-8ACB-9C5EC4A43C20}" type="datetime1">
              <a:rPr lang="nl-NL" smtClean="0"/>
              <a:t>25-10-2017</a:t>
            </a:fld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D3D4BC-F6E1-4A0E-8A9B-3BED12FBD097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566738" y="1144588"/>
            <a:ext cx="4003675" cy="5113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FontTx/>
              <a:buNone/>
              <a:defRPr/>
            </a:lvl1pPr>
            <a:lvl2pPr marL="0">
              <a:defRPr/>
            </a:lvl2pPr>
            <a:lvl3pPr marL="360000">
              <a:defRPr/>
            </a:lvl3pPr>
            <a:lvl4pPr marL="720000">
              <a:defRPr/>
            </a:lvl4pPr>
            <a:lvl5pPr marL="1080000"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 dirty="0"/>
          </a:p>
        </p:txBody>
      </p:sp>
      <p:sp>
        <p:nvSpPr>
          <p:cNvPr id="11" name="Rectangle 3"/>
          <p:cNvSpPr>
            <a:spLocks noGrp="1" noChangeArrowheads="1"/>
          </p:cNvSpPr>
          <p:nvPr>
            <p:ph idx="13"/>
          </p:nvPr>
        </p:nvSpPr>
        <p:spPr bwMode="auto">
          <a:xfrm>
            <a:off x="4860032" y="1144588"/>
            <a:ext cx="4003675" cy="5113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FontTx/>
              <a:buNone/>
              <a:defRPr/>
            </a:lvl1pPr>
            <a:lvl2pPr marL="0">
              <a:defRPr/>
            </a:lvl2pPr>
            <a:lvl3pPr marL="360000">
              <a:defRPr/>
            </a:lvl3pPr>
            <a:lvl4pPr marL="720000">
              <a:defRPr/>
            </a:lvl4pPr>
            <a:lvl5pPr marL="1080000"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 dirty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304925" y="6553200"/>
            <a:ext cx="47085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l-NL"/>
              <a:t>MINOR IMMUNOLOGY</a:t>
            </a:r>
          </a:p>
        </p:txBody>
      </p:sp>
    </p:spTree>
    <p:extLst>
      <p:ext uri="{BB962C8B-B14F-4D97-AF65-F5344CB8AC3E}">
        <p14:creationId xmlns:p14="http://schemas.microsoft.com/office/powerpoint/2010/main" val="4143182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66738" y="1135063"/>
            <a:ext cx="4003675" cy="846453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566737" y="2174875"/>
            <a:ext cx="4003676" cy="40830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852988" y="1135063"/>
            <a:ext cx="4004630" cy="846453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852988" y="2174875"/>
            <a:ext cx="4004630" cy="40830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284D753-C8A3-414E-A224-B6C94BBFB299}" type="datetime1">
              <a:rPr lang="nl-NL" smtClean="0"/>
              <a:t>25-10-2017</a:t>
            </a:fld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D3D4BC-F6E1-4A0E-8A9B-3BED12FBD097}" type="slidenum">
              <a:rPr lang="nl-NL" smtClean="0"/>
              <a:t>‹nr.›</a:t>
            </a:fld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6737" y="0"/>
            <a:ext cx="6558531" cy="854075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3"/>
          </p:nvPr>
        </p:nvSpPr>
        <p:spPr bwMode="auto">
          <a:xfrm>
            <a:off x="1304925" y="6553200"/>
            <a:ext cx="47085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l-NL"/>
              <a:t>MINOR IMMUNOLOGY</a:t>
            </a:r>
          </a:p>
        </p:txBody>
      </p:sp>
    </p:spTree>
    <p:extLst>
      <p:ext uri="{BB962C8B-B14F-4D97-AF65-F5344CB8AC3E}">
        <p14:creationId xmlns:p14="http://schemas.microsoft.com/office/powerpoint/2010/main" val="12350327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6738" y="0"/>
            <a:ext cx="6524625" cy="854075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324AFC1-31E5-45F5-97B4-EC2A7F5BB7BC}" type="datetime1">
              <a:rPr lang="nl-NL" smtClean="0"/>
              <a:t>25-10-2017</a:t>
            </a:fld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D3D4BC-F6E1-4A0E-8A9B-3BED12FBD097}" type="slidenum">
              <a:rPr lang="nl-NL" smtClean="0"/>
              <a:t>‹nr.›</a:t>
            </a:fld>
            <a:endParaRPr lang="nl-NL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304925" y="6553200"/>
            <a:ext cx="47085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l-NL"/>
              <a:t>MINOR IMMUNOLOGY</a:t>
            </a:r>
          </a:p>
        </p:txBody>
      </p:sp>
    </p:spTree>
    <p:extLst>
      <p:ext uri="{BB962C8B-B14F-4D97-AF65-F5344CB8AC3E}">
        <p14:creationId xmlns:p14="http://schemas.microsoft.com/office/powerpoint/2010/main" val="2351256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3FD8CA5-4CF9-416E-B729-9A2928982E79}" type="datetime1">
              <a:rPr lang="nl-NL" smtClean="0"/>
              <a:t>25-10-2017</a:t>
            </a:fld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D3D4BC-F6E1-4A0E-8A9B-3BED12FBD097}" type="slidenum">
              <a:rPr lang="nl-NL" smtClean="0"/>
              <a:t>‹nr.›</a:t>
            </a:fld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304925" y="6553200"/>
            <a:ext cx="47085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l-NL"/>
              <a:t>MINOR IMMUNOLOGY</a:t>
            </a:r>
          </a:p>
        </p:txBody>
      </p:sp>
    </p:spTree>
    <p:extLst>
      <p:ext uri="{BB962C8B-B14F-4D97-AF65-F5344CB8AC3E}">
        <p14:creationId xmlns:p14="http://schemas.microsoft.com/office/powerpoint/2010/main" val="711589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/>
          <p:cNvSpPr/>
          <p:nvPr/>
        </p:nvSpPr>
        <p:spPr bwMode="auto">
          <a:xfrm>
            <a:off x="8002588" y="6553200"/>
            <a:ext cx="1141412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11" name="Rechthoek 10"/>
          <p:cNvSpPr/>
          <p:nvPr/>
        </p:nvSpPr>
        <p:spPr bwMode="auto">
          <a:xfrm>
            <a:off x="1143000" y="6553200"/>
            <a:ext cx="6859588" cy="30480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12" name="Rechthoek 11"/>
          <p:cNvSpPr/>
          <p:nvPr/>
        </p:nvSpPr>
        <p:spPr bwMode="auto">
          <a:xfrm>
            <a:off x="0" y="6553200"/>
            <a:ext cx="1143000" cy="30480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13" name="Rechthoek 12"/>
          <p:cNvSpPr/>
          <p:nvPr/>
        </p:nvSpPr>
        <p:spPr bwMode="auto">
          <a:xfrm>
            <a:off x="6861176" y="6553200"/>
            <a:ext cx="1141412" cy="304800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pic>
        <p:nvPicPr>
          <p:cNvPr id="4" name="Afbeelding 3" descr="bovenbalk PPT 2b.pdf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63600"/>
          </a:xfrm>
          <a:prstGeom prst="rect">
            <a:avLst/>
          </a:prstGeom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6738" y="1144588"/>
            <a:ext cx="8291512" cy="5113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GB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002588" y="6553200"/>
            <a:ext cx="8556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04EF3033-725C-4A95-B4A5-DFBC2AFC45CD}" type="datetime1">
              <a:rPr lang="nl-NL" smtClean="0"/>
              <a:t>25-10-2017</a:t>
            </a:fld>
            <a:endParaRPr lang="nl-NL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298575" y="6553200"/>
            <a:ext cx="47085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l-NL"/>
              <a:t>MINOR IMMUNOLOGY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66738" y="6553200"/>
            <a:ext cx="54239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49D3D4BC-F6E1-4A0E-8A9B-3BED12FBD097}" type="slidenum">
              <a:rPr lang="nl-NL" smtClean="0"/>
              <a:t>‹nr.›</a:t>
            </a:fld>
            <a:endParaRPr lang="nl-NL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66738" y="0"/>
            <a:ext cx="6524625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720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nl-NL" dirty="0"/>
              <a:t>Titelstijl van model bewerken</a:t>
            </a:r>
            <a:endParaRPr lang="en-GB" dirty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hdr="0" ftr="0"/>
  <p:txStyles>
    <p:titleStyle>
      <a:lvl1pPr algn="l" rtl="0" eaLnBrk="1" fontAlgn="base" hangingPunct="1">
        <a:lnSpc>
          <a:spcPct val="96000"/>
        </a:lnSpc>
        <a:spcBef>
          <a:spcPct val="0"/>
        </a:spcBef>
        <a:spcAft>
          <a:spcPct val="0"/>
        </a:spcAft>
        <a:defRPr sz="2400" b="1" i="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6000"/>
        </a:lnSpc>
        <a:spcBef>
          <a:spcPct val="0"/>
        </a:spcBef>
        <a:spcAft>
          <a:spcPct val="0"/>
        </a:spcAft>
        <a:defRPr sz="2600" i="1">
          <a:solidFill>
            <a:schemeClr val="tx2"/>
          </a:solidFill>
          <a:latin typeface="Times" charset="0"/>
          <a:ea typeface="ＭＳ Ｐゴシック" charset="0"/>
        </a:defRPr>
      </a:lvl2pPr>
      <a:lvl3pPr algn="l" rtl="0" eaLnBrk="1" fontAlgn="base" hangingPunct="1">
        <a:lnSpc>
          <a:spcPct val="96000"/>
        </a:lnSpc>
        <a:spcBef>
          <a:spcPct val="0"/>
        </a:spcBef>
        <a:spcAft>
          <a:spcPct val="0"/>
        </a:spcAft>
        <a:defRPr sz="2600" i="1">
          <a:solidFill>
            <a:schemeClr val="tx2"/>
          </a:solidFill>
          <a:latin typeface="Times" charset="0"/>
          <a:ea typeface="ＭＳ Ｐゴシック" charset="0"/>
        </a:defRPr>
      </a:lvl3pPr>
      <a:lvl4pPr algn="l" rtl="0" eaLnBrk="1" fontAlgn="base" hangingPunct="1">
        <a:lnSpc>
          <a:spcPct val="96000"/>
        </a:lnSpc>
        <a:spcBef>
          <a:spcPct val="0"/>
        </a:spcBef>
        <a:spcAft>
          <a:spcPct val="0"/>
        </a:spcAft>
        <a:defRPr sz="2600" i="1">
          <a:solidFill>
            <a:schemeClr val="tx2"/>
          </a:solidFill>
          <a:latin typeface="Times" charset="0"/>
          <a:ea typeface="ＭＳ Ｐゴシック" charset="0"/>
        </a:defRPr>
      </a:lvl4pPr>
      <a:lvl5pPr algn="l" rtl="0" eaLnBrk="1" fontAlgn="base" hangingPunct="1">
        <a:lnSpc>
          <a:spcPct val="96000"/>
        </a:lnSpc>
        <a:spcBef>
          <a:spcPct val="0"/>
        </a:spcBef>
        <a:spcAft>
          <a:spcPct val="0"/>
        </a:spcAft>
        <a:defRPr sz="2600" i="1">
          <a:solidFill>
            <a:schemeClr val="tx2"/>
          </a:solidFill>
          <a:latin typeface="Times" charset="0"/>
          <a:ea typeface="ＭＳ Ｐゴシック" charset="0"/>
        </a:defRPr>
      </a:lvl5pPr>
      <a:lvl6pPr marL="457200" algn="l" rtl="0" eaLnBrk="1" fontAlgn="base" hangingPunct="1">
        <a:lnSpc>
          <a:spcPct val="96000"/>
        </a:lnSpc>
        <a:spcBef>
          <a:spcPct val="0"/>
        </a:spcBef>
        <a:spcAft>
          <a:spcPct val="0"/>
        </a:spcAft>
        <a:defRPr sz="2600" i="1">
          <a:solidFill>
            <a:schemeClr val="tx2"/>
          </a:solidFill>
          <a:latin typeface="Times" charset="0"/>
          <a:ea typeface="ＭＳ Ｐゴシック" charset="0"/>
        </a:defRPr>
      </a:lvl6pPr>
      <a:lvl7pPr marL="914400" algn="l" rtl="0" eaLnBrk="1" fontAlgn="base" hangingPunct="1">
        <a:lnSpc>
          <a:spcPct val="96000"/>
        </a:lnSpc>
        <a:spcBef>
          <a:spcPct val="0"/>
        </a:spcBef>
        <a:spcAft>
          <a:spcPct val="0"/>
        </a:spcAft>
        <a:defRPr sz="2600" i="1">
          <a:solidFill>
            <a:schemeClr val="tx2"/>
          </a:solidFill>
          <a:latin typeface="Times" charset="0"/>
          <a:ea typeface="ＭＳ Ｐゴシック" charset="0"/>
        </a:defRPr>
      </a:lvl7pPr>
      <a:lvl8pPr marL="1371600" algn="l" rtl="0" eaLnBrk="1" fontAlgn="base" hangingPunct="1">
        <a:lnSpc>
          <a:spcPct val="96000"/>
        </a:lnSpc>
        <a:spcBef>
          <a:spcPct val="0"/>
        </a:spcBef>
        <a:spcAft>
          <a:spcPct val="0"/>
        </a:spcAft>
        <a:defRPr sz="2600" i="1">
          <a:solidFill>
            <a:schemeClr val="tx2"/>
          </a:solidFill>
          <a:latin typeface="Times" charset="0"/>
          <a:ea typeface="ＭＳ Ｐゴシック" charset="0"/>
        </a:defRPr>
      </a:lvl8pPr>
      <a:lvl9pPr marL="1828800" algn="l" rtl="0" eaLnBrk="1" fontAlgn="base" hangingPunct="1">
        <a:lnSpc>
          <a:spcPct val="96000"/>
        </a:lnSpc>
        <a:spcBef>
          <a:spcPct val="0"/>
        </a:spcBef>
        <a:spcAft>
          <a:spcPct val="0"/>
        </a:spcAft>
        <a:defRPr sz="2600" i="1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0" indent="0" algn="l" rtl="0" eaLnBrk="1" fontAlgn="base" hangingPunct="1">
        <a:lnSpc>
          <a:spcPct val="120000"/>
        </a:lnSpc>
        <a:spcBef>
          <a:spcPts val="0"/>
        </a:spcBef>
        <a:spcAft>
          <a:spcPct val="0"/>
        </a:spcAft>
        <a:buFontTx/>
        <a:buNone/>
        <a:defRPr sz="2000">
          <a:solidFill>
            <a:schemeClr val="accent6"/>
          </a:solidFill>
          <a:latin typeface="+mn-lt"/>
          <a:ea typeface="+mn-ea"/>
          <a:cs typeface="+mn-cs"/>
        </a:defRPr>
      </a:lvl1pPr>
      <a:lvl2pPr marL="0" indent="-187325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Font typeface="Times" charset="0"/>
        <a:buChar char="•"/>
        <a:defRPr sz="2000">
          <a:solidFill>
            <a:schemeClr val="accent6"/>
          </a:solidFill>
          <a:latin typeface="+mn-lt"/>
          <a:ea typeface="+mn-ea"/>
        </a:defRPr>
      </a:lvl2pPr>
      <a:lvl3pPr marL="360000" indent="-185738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Font typeface="Times" charset="0"/>
        <a:buChar char="•"/>
        <a:defRPr>
          <a:solidFill>
            <a:schemeClr val="accent6"/>
          </a:solidFill>
          <a:latin typeface="+mn-lt"/>
          <a:ea typeface="+mn-ea"/>
        </a:defRPr>
      </a:lvl3pPr>
      <a:lvl4pPr marL="720000" indent="-195263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Font typeface="Times" charset="0"/>
        <a:buChar char="•"/>
        <a:defRPr sz="1800">
          <a:solidFill>
            <a:schemeClr val="accent6"/>
          </a:solidFill>
          <a:latin typeface="+mn-lt"/>
          <a:ea typeface="+mn-ea"/>
        </a:defRPr>
      </a:lvl4pPr>
      <a:lvl5pPr marL="1080000" indent="-192088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Font typeface="Times" charset="0"/>
        <a:buChar char="•"/>
        <a:defRPr sz="1800">
          <a:solidFill>
            <a:schemeClr val="accent6"/>
          </a:solidFill>
          <a:latin typeface="+mn-lt"/>
          <a:ea typeface="+mn-ea"/>
        </a:defRPr>
      </a:lvl5pPr>
      <a:lvl6pPr marL="2366963" indent="-192088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Font typeface="Times" charset="0"/>
        <a:buChar char="•"/>
        <a:defRPr>
          <a:solidFill>
            <a:schemeClr val="bg2"/>
          </a:solidFill>
          <a:latin typeface="+mn-lt"/>
          <a:ea typeface="+mn-ea"/>
        </a:defRPr>
      </a:lvl6pPr>
      <a:lvl7pPr marL="2824163" indent="-192088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Font typeface="Times" charset="0"/>
        <a:buChar char="•"/>
        <a:defRPr>
          <a:solidFill>
            <a:schemeClr val="bg2"/>
          </a:solidFill>
          <a:latin typeface="+mn-lt"/>
          <a:ea typeface="+mn-ea"/>
        </a:defRPr>
      </a:lvl7pPr>
      <a:lvl8pPr marL="3281363" indent="-192088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Font typeface="Times" charset="0"/>
        <a:buChar char="•"/>
        <a:defRPr>
          <a:solidFill>
            <a:schemeClr val="bg2"/>
          </a:solidFill>
          <a:latin typeface="+mn-lt"/>
          <a:ea typeface="+mn-ea"/>
        </a:defRPr>
      </a:lvl8pPr>
      <a:lvl9pPr marL="3738563" indent="-192088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Font typeface="Times" charset="0"/>
        <a:buChar char="•"/>
        <a:defRPr>
          <a:solidFill>
            <a:schemeClr val="bg2"/>
          </a:solidFill>
          <a:latin typeface="+mn-lt"/>
          <a:ea typeface="+mn-ea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1.gif"/><Relationship Id="rId7" Type="http://schemas.openxmlformats.org/officeDocument/2006/relationships/hyperlink" Target="https://www.google.nl/url?sa=i&amp;rct=j&amp;q=&amp;esrc=s&amp;source=images&amp;cd=&amp;cad=rja&amp;uact=8&amp;ved=0ahUKEwiS99vN5-vWAhVNZlAKHcFcBiAQjRwIBw&amp;url=http://www.thegaptest.com/pharmacogenetics/personalized-medicine/&amp;psig=AOvVaw1G0Z0O45VO1MzLG2J3-giD&amp;ust=1507922599361016" TargetMode="External"/><Relationship Id="rId2" Type="http://schemas.openxmlformats.org/officeDocument/2006/relationships/hyperlink" Target="http://www.google.nl/url?sa=i&amp;rct=j&amp;q=&amp;esrc=s&amp;source=images&amp;cd=&amp;cad=rja&amp;uact=8&amp;ved=0CAcQjRw&amp;url=http://pharmaxchange.info/press/2011/04/pharmacogenetics-basics/&amp;ei=Pg6LVcbPDIn8ULWtgdgH&amp;bvm=bv.96339352,d.d24&amp;psig=AFQjCNHiD-E2KSYeWL99-QQsKOgQc7J3cA&amp;ust=1435262891863925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hyperlink" Target="https://www.google.nl/url?sa=i&amp;rct=j&amp;q=&amp;esrc=s&amp;source=images&amp;cd=&amp;cad=rja&amp;uact=8&amp;ved=0ahUKEwjMisL1wOnWAhXFDxoKHU0FB9IQjRwIBw&amp;url=https://openi.nlm.nih.gov/detailedresult.php?img%3DPMC4307337_ijms-16-01840-g001%26req%3D4&amp;psig=AOvVaw3-BNlzhJODMGZqqJ3X7I-B&amp;ust=1507843500164704" TargetMode="Externa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nl/url?sa=i&amp;rct=j&amp;q=&amp;esrc=s&amp;source=images&amp;cd=&amp;cad=rja&amp;uact=8&amp;ved=0CAcQjRxqFQoTCLaJoIzkwccCFUxZGgod1QYKbg&amp;url=https://www.thermofisher.com/order/catalog/product/4453537&amp;ei=VRbbVfaKFsyyadWNqPAG&amp;psig=AFQjCNGxhxXuVIJSvLcc760vTCCn60VHgA&amp;ust=1440507849674838" TargetMode="External"/><Relationship Id="rId3" Type="http://schemas.openxmlformats.org/officeDocument/2006/relationships/image" Target="../media/image25.jpeg"/><Relationship Id="rId7" Type="http://schemas.openxmlformats.org/officeDocument/2006/relationships/image" Target="../media/image27.jpe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google.nl/url?sa=i&amp;rct=j&amp;q=&amp;esrc=s&amp;source=images&amp;cd=&amp;cad=rja&amp;uact=8&amp;ved=0CAcQjRxqFQoTCPnK16Dbw8cCFeJo2wodAhYJlw&amp;url=http://adhdrollercoaster.org/the-basics/part-4-gene-testing-to-inform-adhd-drug-therapy/&amp;ei=fxncVbmPL-LR7QaCrKS4CQ&amp;psig=AFQjCNGEIvx5Kx6IXHhdviRIpbGsDPL7Yw&amp;ust=1440574197925511" TargetMode="External"/><Relationship Id="rId11" Type="http://schemas.openxmlformats.org/officeDocument/2006/relationships/image" Target="../media/image29.jpeg"/><Relationship Id="rId5" Type="http://schemas.openxmlformats.org/officeDocument/2006/relationships/image" Target="../media/image26.jpeg"/><Relationship Id="rId10" Type="http://schemas.openxmlformats.org/officeDocument/2006/relationships/hyperlink" Target="http://www.google.nl/url?sa=i&amp;rct=j&amp;q=&amp;esrc=s&amp;source=images&amp;cd=&amp;cad=rja&amp;uact=8&amp;ved=0CAcQjRxqFQoTCL240uHbw8cCFREJ2wodpK0J2A&amp;url=http://www.gbhealthwatch.com/Trait-Beta-Blocker-Response.php&amp;ei=CBrcVb0UkZLsBqTbpsAN&amp;psig=AFQjCNEOmd-eFBnYXjITiNueBIL4EUcRJQ&amp;ust=1440574305271105" TargetMode="External"/><Relationship Id="rId4" Type="http://schemas.openxmlformats.org/officeDocument/2006/relationships/hyperlink" Target="http://www.google.nl/url?sa=i&amp;rct=j&amp;q=&amp;esrc=s&amp;source=images&amp;cd=&amp;cad=rja&amp;uact=8&amp;ved=0CAcQjRxqFQoTCNry69Paw8cCFcKrGgodEwoLrA&amp;url=http://www.dnagenotek.com/ROW/products/OG250.html&amp;ei=3hjcVdqLJsLXapOUrOAK&amp;psig=AFQjCNHudxekKMTBK1ojrNsv62OkGp05bA&amp;ust=1440574037438602" TargetMode="External"/><Relationship Id="rId9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3.w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7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gif"/><Relationship Id="rId5" Type="http://schemas.openxmlformats.org/officeDocument/2006/relationships/image" Target="../media/image49.emf"/><Relationship Id="rId4" Type="http://schemas.openxmlformats.org/officeDocument/2006/relationships/image" Target="../media/image48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4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wm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hyperlink" Target="http://www.google.nl/url?sa=i&amp;rct=j&amp;q=&amp;esrc=s&amp;source=images&amp;cd=&amp;cad=rja&amp;uact=8&amp;ved=0CAcQjRw&amp;url=http://suddenlyseptember.com/questions/&amp;ei=3y6LVeG-KYSvU6eWg5gP&amp;bvm=bv.96339352,d.d24&amp;psig=AFQjCNHEw5DKJ06Vg5QwByPDsfUa4ZLgtg&amp;ust=1435271268680932" TargetMode="Externa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7" Type="http://schemas.openxmlformats.org/officeDocument/2006/relationships/image" Target="../media/image10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google.nl/url?sa=i&amp;rct=j&amp;q=&amp;esrc=s&amp;source=images&amp;cd=&amp;cad=rja&amp;uact=8&amp;ved=0ahUKEwic1-KluunWAhXLiRoKHbuGBAoQjRwIBw&amp;url=https://www.eupati.eu/nl/glossary/farmacokinetiek/&amp;psig=AOvVaw0mgavRZTZ5cfwd3cO6wOUN&amp;ust=1507841724998651" TargetMode="Externa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ndertitel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Personalized</a:t>
            </a:r>
            <a:r>
              <a:rPr lang="nl-NL" dirty="0"/>
              <a:t> </a:t>
            </a:r>
            <a:r>
              <a:rPr lang="nl-NL" dirty="0" err="1"/>
              <a:t>medicine</a:t>
            </a:r>
            <a:r>
              <a:rPr lang="nl-NL" dirty="0"/>
              <a:t> bij niertransplantatie </a:t>
            </a:r>
            <a:br>
              <a:rPr lang="nl-NL" dirty="0"/>
            </a:br>
            <a:br>
              <a:rPr lang="nl-NL" dirty="0"/>
            </a:b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idx="10"/>
          </p:nvPr>
        </p:nvSpPr>
        <p:spPr>
          <a:xfrm>
            <a:off x="1278421" y="4204679"/>
            <a:ext cx="4530829" cy="415636"/>
          </a:xfrm>
        </p:spPr>
        <p:txBody>
          <a:bodyPr/>
          <a:lstStyle/>
          <a:p>
            <a:r>
              <a:rPr lang="nl-NL" dirty="0"/>
              <a:t>Dirk Jan Moes, </a:t>
            </a:r>
          </a:p>
          <a:p>
            <a:r>
              <a:rPr lang="nl-NL" dirty="0"/>
              <a:t>Ziekenhuisapotheker Laboratorium</a:t>
            </a:r>
          </a:p>
          <a:p>
            <a:r>
              <a:rPr lang="nl-NL" dirty="0"/>
              <a:t>TDM &amp; Toxicologie </a:t>
            </a:r>
          </a:p>
          <a:p>
            <a:r>
              <a:rPr lang="nl-NL" dirty="0"/>
              <a:t>Leids Universitair Medisch Centrum</a:t>
            </a:r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9D3D4BC-F6E1-4A0E-8A9B-3BED12FBD097}" type="slidenum">
              <a:rPr lang="nl-NL" smtClean="0"/>
              <a:t>1</a:t>
            </a:fld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F3974FC-22CA-4F7D-870F-0953AA7A369E}" type="datetime1">
              <a:rPr lang="nl-NL" smtClean="0"/>
              <a:t>25-10-2017</a:t>
            </a:fld>
            <a:endParaRPr lang="nl-NL"/>
          </a:p>
        </p:txBody>
      </p:sp>
      <p:pic>
        <p:nvPicPr>
          <p:cNvPr id="10" name="Picture 4" descr="C:\Users\djarmoes\Desktop\transplant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351" y="2823274"/>
            <a:ext cx="1833562" cy="283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38869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2073" y="107712"/>
            <a:ext cx="7772400" cy="735012"/>
          </a:xfrm>
        </p:spPr>
        <p:txBody>
          <a:bodyPr/>
          <a:lstStyle/>
          <a:p>
            <a:r>
              <a:rPr lang="nl-NL" dirty="0"/>
              <a:t>Bronnen van verschillen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" name="Picture 6" descr="MENSEN"/>
          <p:cNvPicPr>
            <a:picLocks noChangeAspect="1" noChangeArrowheads="1"/>
          </p:cNvPicPr>
          <p:nvPr/>
        </p:nvPicPr>
        <p:blipFill>
          <a:blip r:embed="rId2">
            <a:lum bright="46000" contrast="-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09472"/>
            <a:ext cx="8756546" cy="5344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4"/>
          <p:cNvSpPr txBox="1">
            <a:spLocks noChangeArrowheads="1"/>
          </p:cNvSpPr>
          <p:nvPr/>
        </p:nvSpPr>
        <p:spPr bwMode="auto">
          <a:xfrm>
            <a:off x="316992" y="1002792"/>
            <a:ext cx="5215128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93675" indent="-193675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571500" indent="-187325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/>
              <a:buChar char="•"/>
              <a:defRPr sz="2000">
                <a:solidFill>
                  <a:schemeClr val="bg2"/>
                </a:solidFill>
                <a:latin typeface="+mn-lt"/>
              </a:defRPr>
            </a:lvl2pPr>
            <a:lvl3pPr marL="1046163" indent="-185738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/>
              <a:buChar char="•"/>
              <a:defRPr>
                <a:solidFill>
                  <a:schemeClr val="bg2"/>
                </a:solidFill>
                <a:latin typeface="+mn-lt"/>
              </a:defRPr>
            </a:lvl3pPr>
            <a:lvl4pPr marL="1431925" indent="-195263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/>
              <a:buChar char="•"/>
              <a:defRPr>
                <a:solidFill>
                  <a:schemeClr val="bg2"/>
                </a:solidFill>
                <a:latin typeface="+mn-lt"/>
              </a:defRPr>
            </a:lvl4pPr>
            <a:lvl5pPr marL="1909763" indent="-192088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/>
              <a:buChar char="•"/>
              <a:defRPr>
                <a:solidFill>
                  <a:schemeClr val="bg2"/>
                </a:solidFill>
                <a:latin typeface="+mn-lt"/>
              </a:defRPr>
            </a:lvl5pPr>
            <a:lvl6pPr marL="2366963" indent="-192088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/>
              <a:buChar char="•"/>
              <a:defRPr>
                <a:solidFill>
                  <a:schemeClr val="bg2"/>
                </a:solidFill>
                <a:latin typeface="+mn-lt"/>
              </a:defRPr>
            </a:lvl6pPr>
            <a:lvl7pPr marL="2824163" indent="-192088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/>
              <a:buChar char="•"/>
              <a:defRPr>
                <a:solidFill>
                  <a:schemeClr val="bg2"/>
                </a:solidFill>
                <a:latin typeface="+mn-lt"/>
              </a:defRPr>
            </a:lvl7pPr>
            <a:lvl8pPr marL="3281363" indent="-192088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/>
              <a:buChar char="•"/>
              <a:defRPr>
                <a:solidFill>
                  <a:schemeClr val="bg2"/>
                </a:solidFill>
                <a:latin typeface="+mn-lt"/>
              </a:defRPr>
            </a:lvl8pPr>
            <a:lvl9pPr marL="3738563" indent="-192088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/>
              <a:buChar char="•"/>
              <a:defRPr>
                <a:solidFill>
                  <a:schemeClr val="bg2"/>
                </a:solidFill>
                <a:latin typeface="+mn-lt"/>
              </a:defRPr>
            </a:lvl9pPr>
          </a:lstStyle>
          <a:p>
            <a:pPr>
              <a:lnSpc>
                <a:spcPct val="200000"/>
              </a:lnSpc>
            </a:pPr>
            <a:r>
              <a:rPr lang="nl-NL" altLang="nl-NL" sz="2000" b="1" kern="0" dirty="0">
                <a:latin typeface="Raleway" pitchFamily="34" charset="0"/>
              </a:rPr>
              <a:t>Demografie (leeftijd, gewicht)</a:t>
            </a:r>
          </a:p>
          <a:p>
            <a:pPr>
              <a:lnSpc>
                <a:spcPct val="200000"/>
              </a:lnSpc>
            </a:pPr>
            <a:r>
              <a:rPr lang="nl-NL" altLang="nl-NL" sz="2000" b="1" kern="0" dirty="0">
                <a:latin typeface="Raleway" pitchFamily="34" charset="0"/>
              </a:rPr>
              <a:t>Voeding</a:t>
            </a:r>
          </a:p>
          <a:p>
            <a:pPr>
              <a:lnSpc>
                <a:spcPct val="200000"/>
              </a:lnSpc>
            </a:pPr>
            <a:r>
              <a:rPr lang="nl-NL" altLang="nl-NL" sz="2000" b="1" kern="0" dirty="0">
                <a:latin typeface="Raleway" pitchFamily="34" charset="0"/>
              </a:rPr>
              <a:t>Andere medicatie</a:t>
            </a:r>
          </a:p>
          <a:p>
            <a:pPr>
              <a:lnSpc>
                <a:spcPct val="200000"/>
              </a:lnSpc>
            </a:pPr>
            <a:r>
              <a:rPr lang="nl-NL" altLang="nl-NL" sz="2000" b="1" kern="0" dirty="0">
                <a:latin typeface="Raleway" pitchFamily="34" charset="0"/>
              </a:rPr>
              <a:t>Ziekte</a:t>
            </a:r>
          </a:p>
          <a:p>
            <a:pPr>
              <a:lnSpc>
                <a:spcPct val="200000"/>
              </a:lnSpc>
            </a:pPr>
            <a:r>
              <a:rPr lang="nl-NL" altLang="nl-NL" sz="2000" b="1" kern="0" dirty="0">
                <a:latin typeface="Raleway" pitchFamily="34" charset="0"/>
              </a:rPr>
              <a:t>Leverfunctie</a:t>
            </a:r>
          </a:p>
          <a:p>
            <a:pPr>
              <a:lnSpc>
                <a:spcPct val="200000"/>
              </a:lnSpc>
            </a:pPr>
            <a:r>
              <a:rPr lang="nl-NL" altLang="nl-NL" sz="2000" b="1" kern="0" dirty="0">
                <a:latin typeface="Raleway" pitchFamily="34" charset="0"/>
              </a:rPr>
              <a:t>Nierfunctie</a:t>
            </a:r>
          </a:p>
          <a:p>
            <a:endParaRPr lang="en-US" altLang="nl-NL" sz="2000" b="1" kern="0" dirty="0">
              <a:latin typeface="Raleway" pitchFamily="34" charset="0"/>
            </a:endParaRP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>
          <a:xfrm>
            <a:off x="4953000" y="1066800"/>
            <a:ext cx="3962400" cy="5257800"/>
          </a:xfrm>
          <a:prstGeom prst="rect">
            <a:avLst/>
          </a:prstGeom>
        </p:spPr>
        <p:txBody>
          <a:bodyPr/>
          <a:lstStyle>
            <a:lvl1pPr marL="193675" indent="-193675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571500" indent="-187325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/>
              <a:buChar char="•"/>
              <a:defRPr sz="2000">
                <a:solidFill>
                  <a:schemeClr val="bg2"/>
                </a:solidFill>
                <a:latin typeface="+mn-lt"/>
              </a:defRPr>
            </a:lvl2pPr>
            <a:lvl3pPr marL="1046163" indent="-185738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/>
              <a:buChar char="•"/>
              <a:defRPr>
                <a:solidFill>
                  <a:schemeClr val="bg2"/>
                </a:solidFill>
                <a:latin typeface="+mn-lt"/>
              </a:defRPr>
            </a:lvl3pPr>
            <a:lvl4pPr marL="1431925" indent="-195263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/>
              <a:buChar char="•"/>
              <a:defRPr>
                <a:solidFill>
                  <a:schemeClr val="bg2"/>
                </a:solidFill>
                <a:latin typeface="+mn-lt"/>
              </a:defRPr>
            </a:lvl4pPr>
            <a:lvl5pPr marL="1909763" indent="-192088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/>
              <a:buChar char="•"/>
              <a:defRPr>
                <a:solidFill>
                  <a:schemeClr val="bg2"/>
                </a:solidFill>
                <a:latin typeface="+mn-lt"/>
              </a:defRPr>
            </a:lvl5pPr>
            <a:lvl6pPr marL="2366963" indent="-192088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/>
              <a:buChar char="•"/>
              <a:defRPr>
                <a:solidFill>
                  <a:schemeClr val="bg2"/>
                </a:solidFill>
                <a:latin typeface="+mn-lt"/>
              </a:defRPr>
            </a:lvl6pPr>
            <a:lvl7pPr marL="2824163" indent="-192088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/>
              <a:buChar char="•"/>
              <a:defRPr>
                <a:solidFill>
                  <a:schemeClr val="bg2"/>
                </a:solidFill>
                <a:latin typeface="+mn-lt"/>
              </a:defRPr>
            </a:lvl7pPr>
            <a:lvl8pPr marL="3281363" indent="-192088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/>
              <a:buChar char="•"/>
              <a:defRPr>
                <a:solidFill>
                  <a:schemeClr val="bg2"/>
                </a:solidFill>
                <a:latin typeface="+mn-lt"/>
              </a:defRPr>
            </a:lvl8pPr>
            <a:lvl9pPr marL="3738563" indent="-192088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/>
              <a:buChar char="•"/>
              <a:defRPr>
                <a:solidFill>
                  <a:schemeClr val="bg2"/>
                </a:solidFill>
                <a:latin typeface="+mn-lt"/>
              </a:defRPr>
            </a:lvl9pPr>
          </a:lstStyle>
          <a:p>
            <a:pPr>
              <a:lnSpc>
                <a:spcPct val="200000"/>
              </a:lnSpc>
            </a:pPr>
            <a:r>
              <a:rPr lang="nl-NL" altLang="nl-NL" sz="2000" b="1" kern="0" dirty="0">
                <a:latin typeface="Raleway" pitchFamily="34" charset="0"/>
              </a:rPr>
              <a:t>Zuurgraad maag</a:t>
            </a:r>
          </a:p>
          <a:p>
            <a:pPr>
              <a:lnSpc>
                <a:spcPct val="200000"/>
              </a:lnSpc>
            </a:pPr>
            <a:r>
              <a:rPr lang="nl-NL" altLang="nl-NL" sz="2000" b="1" kern="0" dirty="0">
                <a:latin typeface="Raleway" pitchFamily="34" charset="0"/>
              </a:rPr>
              <a:t>Therapietrouw	</a:t>
            </a:r>
          </a:p>
          <a:p>
            <a:pPr>
              <a:lnSpc>
                <a:spcPct val="200000"/>
              </a:lnSpc>
            </a:pPr>
            <a:r>
              <a:rPr lang="nl-NL" altLang="nl-NL" sz="2000" b="1" kern="0" dirty="0">
                <a:latin typeface="Raleway" pitchFamily="34" charset="0"/>
              </a:rPr>
              <a:t>Roken</a:t>
            </a:r>
          </a:p>
          <a:p>
            <a:pPr>
              <a:lnSpc>
                <a:spcPct val="200000"/>
              </a:lnSpc>
            </a:pPr>
            <a:r>
              <a:rPr lang="nl-NL" altLang="nl-NL" sz="2000" b="1" kern="0" dirty="0">
                <a:latin typeface="Raleway" pitchFamily="34" charset="0"/>
              </a:rPr>
              <a:t>Dag/nacht verschil</a:t>
            </a:r>
          </a:p>
          <a:p>
            <a:pPr>
              <a:lnSpc>
                <a:spcPct val="200000"/>
              </a:lnSpc>
            </a:pPr>
            <a:r>
              <a:rPr lang="nl-NL" altLang="nl-NL" sz="2000" b="1" kern="0" dirty="0">
                <a:latin typeface="Raleway" pitchFamily="34" charset="0"/>
              </a:rPr>
              <a:t>Genetische verschillen</a:t>
            </a:r>
            <a:endParaRPr lang="en-US" altLang="nl-NL" sz="2000" b="1" kern="0" dirty="0">
              <a:latin typeface="Raleway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F566127-C0B1-4514-AEBB-75044812842A}" type="datetime1">
              <a:rPr lang="nl-NL" altLang="nl-NL" smtClean="0"/>
              <a:t>25-10-2017</a:t>
            </a:fld>
            <a:endParaRPr lang="en-US" altLang="nl-NL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altLang="nl-NL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83E8CFC-B87D-4E08-92E1-21E1BD5FC584}" type="slidenum">
              <a:rPr lang="en-US" altLang="nl-NL" smtClean="0"/>
              <a:pPr/>
              <a:t>10</a:t>
            </a:fld>
            <a:endParaRPr lang="en-US" altLang="nl-NL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636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0000" y="126000"/>
            <a:ext cx="7772400" cy="735012"/>
          </a:xfrm>
        </p:spPr>
        <p:txBody>
          <a:bodyPr/>
          <a:lstStyle/>
          <a:p>
            <a:r>
              <a:rPr lang="en-US" dirty="0" err="1"/>
              <a:t>Farmacogenetica</a:t>
            </a:r>
            <a:endParaRPr lang="en-GB" dirty="0"/>
          </a:p>
        </p:txBody>
      </p:sp>
      <p:pic>
        <p:nvPicPr>
          <p:cNvPr id="7" name="Picture 3" descr="dna_teken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19200"/>
            <a:ext cx="4648200" cy="309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4"/>
          <p:cNvSpPr>
            <a:spLocks noChangeArrowheads="1"/>
          </p:cNvSpPr>
          <p:nvPr/>
        </p:nvSpPr>
        <p:spPr bwMode="auto">
          <a:xfrm>
            <a:off x="2209800" y="2456911"/>
            <a:ext cx="2667000" cy="1048289"/>
          </a:xfrm>
          <a:custGeom>
            <a:avLst/>
            <a:gdLst>
              <a:gd name="connsiteX0" fmla="*/ 0 w 2235161"/>
              <a:gd name="connsiteY0" fmla="*/ 0 h 406962"/>
              <a:gd name="connsiteX1" fmla="*/ 1303844 w 2235161"/>
              <a:gd name="connsiteY1" fmla="*/ 0 h 406962"/>
              <a:gd name="connsiteX2" fmla="*/ 1303844 w 2235161"/>
              <a:gd name="connsiteY2" fmla="*/ 0 h 406962"/>
              <a:gd name="connsiteX3" fmla="*/ 1862634 w 2235161"/>
              <a:gd name="connsiteY3" fmla="*/ 0 h 406962"/>
              <a:gd name="connsiteX4" fmla="*/ 2235161 w 2235161"/>
              <a:gd name="connsiteY4" fmla="*/ 0 h 406962"/>
              <a:gd name="connsiteX5" fmla="*/ 2235161 w 2235161"/>
              <a:gd name="connsiteY5" fmla="*/ 237395 h 406962"/>
              <a:gd name="connsiteX6" fmla="*/ 2235161 w 2235161"/>
              <a:gd name="connsiteY6" fmla="*/ 237395 h 406962"/>
              <a:gd name="connsiteX7" fmla="*/ 2235161 w 2235161"/>
              <a:gd name="connsiteY7" fmla="*/ 339135 h 406962"/>
              <a:gd name="connsiteX8" fmla="*/ 2235161 w 2235161"/>
              <a:gd name="connsiteY8" fmla="*/ 406962 h 406962"/>
              <a:gd name="connsiteX9" fmla="*/ 1862634 w 2235161"/>
              <a:gd name="connsiteY9" fmla="*/ 406962 h 406962"/>
              <a:gd name="connsiteX10" fmla="*/ 1668436 w 2235161"/>
              <a:gd name="connsiteY10" fmla="*/ 1117155 h 406962"/>
              <a:gd name="connsiteX11" fmla="*/ 1303844 w 2235161"/>
              <a:gd name="connsiteY11" fmla="*/ 406962 h 406962"/>
              <a:gd name="connsiteX12" fmla="*/ 0 w 2235161"/>
              <a:gd name="connsiteY12" fmla="*/ 406962 h 406962"/>
              <a:gd name="connsiteX13" fmla="*/ 0 w 2235161"/>
              <a:gd name="connsiteY13" fmla="*/ 339135 h 406962"/>
              <a:gd name="connsiteX14" fmla="*/ 0 w 2235161"/>
              <a:gd name="connsiteY14" fmla="*/ 237395 h 406962"/>
              <a:gd name="connsiteX15" fmla="*/ 0 w 2235161"/>
              <a:gd name="connsiteY15" fmla="*/ 237395 h 406962"/>
              <a:gd name="connsiteX16" fmla="*/ 0 w 2235161"/>
              <a:gd name="connsiteY16" fmla="*/ 0 h 406962"/>
              <a:gd name="connsiteX0" fmla="*/ 0 w 2235161"/>
              <a:gd name="connsiteY0" fmla="*/ 0 h 1117155"/>
              <a:gd name="connsiteX1" fmla="*/ 1303844 w 2235161"/>
              <a:gd name="connsiteY1" fmla="*/ 0 h 1117155"/>
              <a:gd name="connsiteX2" fmla="*/ 1303844 w 2235161"/>
              <a:gd name="connsiteY2" fmla="*/ 0 h 1117155"/>
              <a:gd name="connsiteX3" fmla="*/ 1862634 w 2235161"/>
              <a:gd name="connsiteY3" fmla="*/ 0 h 1117155"/>
              <a:gd name="connsiteX4" fmla="*/ 2235161 w 2235161"/>
              <a:gd name="connsiteY4" fmla="*/ 0 h 1117155"/>
              <a:gd name="connsiteX5" fmla="*/ 2235161 w 2235161"/>
              <a:gd name="connsiteY5" fmla="*/ 237395 h 1117155"/>
              <a:gd name="connsiteX6" fmla="*/ 2235161 w 2235161"/>
              <a:gd name="connsiteY6" fmla="*/ 237395 h 1117155"/>
              <a:gd name="connsiteX7" fmla="*/ 2235161 w 2235161"/>
              <a:gd name="connsiteY7" fmla="*/ 339135 h 1117155"/>
              <a:gd name="connsiteX8" fmla="*/ 2235161 w 2235161"/>
              <a:gd name="connsiteY8" fmla="*/ 406962 h 1117155"/>
              <a:gd name="connsiteX9" fmla="*/ 1456234 w 2235161"/>
              <a:gd name="connsiteY9" fmla="*/ 394262 h 1117155"/>
              <a:gd name="connsiteX10" fmla="*/ 1668436 w 2235161"/>
              <a:gd name="connsiteY10" fmla="*/ 1117155 h 1117155"/>
              <a:gd name="connsiteX11" fmla="*/ 1303844 w 2235161"/>
              <a:gd name="connsiteY11" fmla="*/ 406962 h 1117155"/>
              <a:gd name="connsiteX12" fmla="*/ 0 w 2235161"/>
              <a:gd name="connsiteY12" fmla="*/ 406962 h 1117155"/>
              <a:gd name="connsiteX13" fmla="*/ 0 w 2235161"/>
              <a:gd name="connsiteY13" fmla="*/ 339135 h 1117155"/>
              <a:gd name="connsiteX14" fmla="*/ 0 w 2235161"/>
              <a:gd name="connsiteY14" fmla="*/ 237395 h 1117155"/>
              <a:gd name="connsiteX15" fmla="*/ 0 w 2235161"/>
              <a:gd name="connsiteY15" fmla="*/ 237395 h 1117155"/>
              <a:gd name="connsiteX16" fmla="*/ 0 w 2235161"/>
              <a:gd name="connsiteY16" fmla="*/ 0 h 1117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235161" h="1117155">
                <a:moveTo>
                  <a:pt x="0" y="0"/>
                </a:moveTo>
                <a:lnTo>
                  <a:pt x="1303844" y="0"/>
                </a:lnTo>
                <a:lnTo>
                  <a:pt x="1303844" y="0"/>
                </a:lnTo>
                <a:lnTo>
                  <a:pt x="1862634" y="0"/>
                </a:lnTo>
                <a:lnTo>
                  <a:pt x="2235161" y="0"/>
                </a:lnTo>
                <a:lnTo>
                  <a:pt x="2235161" y="237395"/>
                </a:lnTo>
                <a:lnTo>
                  <a:pt x="2235161" y="237395"/>
                </a:lnTo>
                <a:lnTo>
                  <a:pt x="2235161" y="339135"/>
                </a:lnTo>
                <a:lnTo>
                  <a:pt x="2235161" y="406962"/>
                </a:lnTo>
                <a:lnTo>
                  <a:pt x="1456234" y="394262"/>
                </a:lnTo>
                <a:lnTo>
                  <a:pt x="1668436" y="1117155"/>
                </a:lnTo>
                <a:lnTo>
                  <a:pt x="1303844" y="406962"/>
                </a:lnTo>
                <a:lnTo>
                  <a:pt x="0" y="406962"/>
                </a:lnTo>
                <a:lnTo>
                  <a:pt x="0" y="339135"/>
                </a:lnTo>
                <a:lnTo>
                  <a:pt x="0" y="237395"/>
                </a:lnTo>
                <a:lnTo>
                  <a:pt x="0" y="237395"/>
                </a:lnTo>
                <a:lnTo>
                  <a:pt x="0" y="0"/>
                </a:lnTo>
                <a:close/>
              </a:path>
            </a:pathLst>
          </a:custGeom>
          <a:solidFill>
            <a:srgbClr val="EE170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nl-NL" altLang="en-US" sz="2000" dirty="0">
                <a:latin typeface="Raleway" pitchFamily="34" charset="0"/>
              </a:rPr>
              <a:t>ander </a:t>
            </a:r>
            <a:r>
              <a:rPr lang="nl-NL" altLang="en-US" sz="2000" dirty="0" err="1">
                <a:latin typeface="Raleway" pitchFamily="34" charset="0"/>
              </a:rPr>
              <a:t>amino</a:t>
            </a:r>
            <a:r>
              <a:rPr lang="nl-NL" altLang="en-US" sz="2000" dirty="0">
                <a:latin typeface="Raleway" pitchFamily="34" charset="0"/>
              </a:rPr>
              <a:t> zuur</a:t>
            </a:r>
          </a:p>
        </p:txBody>
      </p:sp>
      <p:sp>
        <p:nvSpPr>
          <p:cNvPr id="9" name="AutoShape 5"/>
          <p:cNvSpPr>
            <a:spLocks noChangeArrowheads="1"/>
          </p:cNvSpPr>
          <p:nvPr/>
        </p:nvSpPr>
        <p:spPr bwMode="auto">
          <a:xfrm>
            <a:off x="5318186" y="1905000"/>
            <a:ext cx="763527" cy="375425"/>
          </a:xfrm>
          <a:prstGeom prst="rightArrow">
            <a:avLst>
              <a:gd name="adj1" fmla="val 50000"/>
              <a:gd name="adj2" fmla="val 5024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0" name="AutoShape 6"/>
          <p:cNvSpPr>
            <a:spLocks noChangeArrowheads="1"/>
          </p:cNvSpPr>
          <p:nvPr/>
        </p:nvSpPr>
        <p:spPr bwMode="auto">
          <a:xfrm>
            <a:off x="5318186" y="3886200"/>
            <a:ext cx="763527" cy="375425"/>
          </a:xfrm>
          <a:prstGeom prst="rightArrow">
            <a:avLst>
              <a:gd name="adj1" fmla="val 50000"/>
              <a:gd name="adj2" fmla="val 5024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11" name="Picture 8" descr="BS00439_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6666" y="1143000"/>
            <a:ext cx="1451321" cy="135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BS00439_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2866" y="3124200"/>
            <a:ext cx="1451321" cy="135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val 10"/>
          <p:cNvSpPr>
            <a:spLocks noChangeArrowheads="1"/>
          </p:cNvSpPr>
          <p:nvPr/>
        </p:nvSpPr>
        <p:spPr bwMode="auto">
          <a:xfrm rot="20089928">
            <a:off x="7387795" y="3453813"/>
            <a:ext cx="938579" cy="471121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4" name="AutoShape 11"/>
          <p:cNvSpPr>
            <a:spLocks noChangeArrowheads="1"/>
          </p:cNvSpPr>
          <p:nvPr/>
        </p:nvSpPr>
        <p:spPr bwMode="auto">
          <a:xfrm>
            <a:off x="5546786" y="2057400"/>
            <a:ext cx="763527" cy="375425"/>
          </a:xfrm>
          <a:prstGeom prst="rightArrow">
            <a:avLst>
              <a:gd name="adj1" fmla="val 50000"/>
              <a:gd name="adj2" fmla="val 5024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5" name="AutoShape 12"/>
          <p:cNvSpPr>
            <a:spLocks noChangeArrowheads="1"/>
          </p:cNvSpPr>
          <p:nvPr/>
        </p:nvSpPr>
        <p:spPr bwMode="auto">
          <a:xfrm>
            <a:off x="5546786" y="4038600"/>
            <a:ext cx="763527" cy="375425"/>
          </a:xfrm>
          <a:prstGeom prst="rightArrow">
            <a:avLst>
              <a:gd name="adj1" fmla="val 50000"/>
              <a:gd name="adj2" fmla="val 5024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6" name="Text Box 13"/>
          <p:cNvSpPr txBox="1">
            <a:spLocks noChangeArrowheads="1"/>
          </p:cNvSpPr>
          <p:nvPr/>
        </p:nvSpPr>
        <p:spPr bwMode="auto">
          <a:xfrm>
            <a:off x="6156568" y="2895600"/>
            <a:ext cx="13110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nl-NL" altLang="en-US" sz="2000" dirty="0">
                <a:solidFill>
                  <a:srgbClr val="FF0000"/>
                </a:solidFill>
                <a:latin typeface="Raleway" pitchFamily="34" charset="0"/>
              </a:rPr>
              <a:t>enzym</a:t>
            </a:r>
            <a:endParaRPr lang="en-GB" altLang="en-US" sz="2000" dirty="0">
              <a:solidFill>
                <a:srgbClr val="FF0000"/>
              </a:solidFill>
              <a:latin typeface="Raleway" pitchFamily="34" charset="0"/>
            </a:endParaRPr>
          </a:p>
        </p:txBody>
      </p:sp>
      <p:pic>
        <p:nvPicPr>
          <p:cNvPr id="17" name="Picture 2" descr="SNP _Single Nucleotide Polymorphis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479925"/>
            <a:ext cx="1498679" cy="1881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/>
          <p:cNvSpPr txBox="1"/>
          <p:nvPr/>
        </p:nvSpPr>
        <p:spPr>
          <a:xfrm>
            <a:off x="3018781" y="5189685"/>
            <a:ext cx="40734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dirty="0">
                <a:solidFill>
                  <a:schemeClr val="bg2"/>
                </a:solidFill>
                <a:latin typeface="Raleway" pitchFamily="34" charset="0"/>
              </a:rPr>
              <a:t>Single Nucleotide </a:t>
            </a:r>
            <a:r>
              <a:rPr lang="nl-NL" sz="2000" dirty="0" err="1">
                <a:solidFill>
                  <a:schemeClr val="bg2"/>
                </a:solidFill>
                <a:latin typeface="Raleway" pitchFamily="34" charset="0"/>
              </a:rPr>
              <a:t>Polymorphism</a:t>
            </a:r>
            <a:endParaRPr lang="nl-NL" sz="2000" dirty="0">
              <a:solidFill>
                <a:schemeClr val="bg2"/>
              </a:solidFill>
              <a:latin typeface="Raleway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6406EA04-EDB8-442F-BD48-8071ADDE3289}" type="datetime1">
              <a:rPr lang="nl-NL" altLang="nl-NL" smtClean="0"/>
              <a:t>25-10-2017</a:t>
            </a:fld>
            <a:endParaRPr lang="en-US" alt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altLang="nl-NL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83E8CFC-B87D-4E08-92E1-21E1BD5FC584}" type="slidenum">
              <a:rPr lang="en-US" altLang="nl-NL" smtClean="0"/>
              <a:pPr/>
              <a:t>11</a:t>
            </a:fld>
            <a:endParaRPr lang="en-US" altLang="nl-NL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3751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is nu de juiste startdosering ?</a:t>
            </a:r>
            <a:endParaRPr lang="en-US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1888DAB-30B7-4DE1-9922-C763F086F6CA}" type="datetime1">
              <a:rPr lang="nl-NL" smtClean="0"/>
              <a:t>25-10-2017</a:t>
            </a:fld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9D3D4BC-F6E1-4A0E-8A9B-3BED12FBD097}" type="slidenum">
              <a:rPr lang="nl-NL" smtClean="0"/>
              <a:t>12</a:t>
            </a:fld>
            <a:endParaRPr lang="nl-NL" dirty="0"/>
          </a:p>
        </p:txBody>
      </p:sp>
      <p:pic>
        <p:nvPicPr>
          <p:cNvPr id="6" name="Picture 2" descr="http://pharmaxchange.info/press/wp-content/uploads/2011/04/pharmacogenetics.gif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" y="1029558"/>
            <a:ext cx="2640396" cy="2141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SNP _Single Nucleotide Polymorphis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39" y="3639198"/>
            <a:ext cx="1498679" cy="1881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Afbeeldingsresultaat voor slow metabolizer tacrolimus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471" y="1215245"/>
            <a:ext cx="3385529" cy="430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Afbeeldingsresultaat voor personalized medicine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3358" y="4422369"/>
            <a:ext cx="2749713" cy="180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48987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4425C277-86B2-486D-B5B7-1EC39A80C0A2}" type="datetime1">
              <a:rPr lang="nl-NL" altLang="nl-NL" smtClean="0"/>
              <a:t>25-10-2017</a:t>
            </a:fld>
            <a:endParaRPr lang="en-US" alt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nl-NL"/>
              <a:t>CSFORUM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304800" y="125206"/>
            <a:ext cx="7772400" cy="735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7200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defRPr sz="2400" b="1" i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defRPr sz="2600" i="1">
                <a:solidFill>
                  <a:schemeClr val="tx2"/>
                </a:solidFill>
                <a:latin typeface="Times" charset="0"/>
                <a:ea typeface="ＭＳ Ｐゴシック" charset="0"/>
              </a:defRPr>
            </a:lvl2pPr>
            <a:lvl3pPr algn="l" rtl="0" eaLnBrk="1" fontAlgn="base" hangingPunct="1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defRPr sz="2600" i="1">
                <a:solidFill>
                  <a:schemeClr val="tx2"/>
                </a:solidFill>
                <a:latin typeface="Times" charset="0"/>
                <a:ea typeface="ＭＳ Ｐゴシック" charset="0"/>
              </a:defRPr>
            </a:lvl3pPr>
            <a:lvl4pPr algn="l" rtl="0" eaLnBrk="1" fontAlgn="base" hangingPunct="1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defRPr sz="2600" i="1">
                <a:solidFill>
                  <a:schemeClr val="tx2"/>
                </a:solidFill>
                <a:latin typeface="Times" charset="0"/>
                <a:ea typeface="ＭＳ Ｐゴシック" charset="0"/>
              </a:defRPr>
            </a:lvl4pPr>
            <a:lvl5pPr algn="l" rtl="0" eaLnBrk="1" fontAlgn="base" hangingPunct="1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defRPr sz="2600" i="1">
                <a:solidFill>
                  <a:schemeClr val="tx2"/>
                </a:solidFill>
                <a:latin typeface="Times" charset="0"/>
                <a:ea typeface="ＭＳ Ｐゴシック" charset="0"/>
              </a:defRPr>
            </a:lvl5pPr>
            <a:lvl6pPr marL="457200" algn="l" rtl="0" eaLnBrk="1" fontAlgn="base" hangingPunct="1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defRPr sz="2600" i="1">
                <a:solidFill>
                  <a:schemeClr val="tx2"/>
                </a:solidFill>
                <a:latin typeface="Times" charset="0"/>
                <a:ea typeface="ＭＳ Ｐゴシック" charset="0"/>
              </a:defRPr>
            </a:lvl6pPr>
            <a:lvl7pPr marL="914400" algn="l" rtl="0" eaLnBrk="1" fontAlgn="base" hangingPunct="1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defRPr sz="2600" i="1">
                <a:solidFill>
                  <a:schemeClr val="tx2"/>
                </a:solidFill>
                <a:latin typeface="Times" charset="0"/>
                <a:ea typeface="ＭＳ Ｐゴシック" charset="0"/>
              </a:defRPr>
            </a:lvl7pPr>
            <a:lvl8pPr marL="1371600" algn="l" rtl="0" eaLnBrk="1" fontAlgn="base" hangingPunct="1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defRPr sz="2600" i="1">
                <a:solidFill>
                  <a:schemeClr val="tx2"/>
                </a:solidFill>
                <a:latin typeface="Times" charset="0"/>
                <a:ea typeface="ＭＳ Ｐゴシック" charset="0"/>
              </a:defRPr>
            </a:lvl8pPr>
            <a:lvl9pPr marL="1828800" algn="l" rtl="0" eaLnBrk="1" fontAlgn="base" hangingPunct="1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defRPr sz="2600" i="1">
                <a:solidFill>
                  <a:schemeClr val="tx2"/>
                </a:solidFill>
                <a:latin typeface="Times" charset="0"/>
                <a:ea typeface="ＭＳ Ｐゴシック" charset="0"/>
              </a:defRPr>
            </a:lvl9pPr>
          </a:lstStyle>
          <a:p>
            <a:br>
              <a:rPr lang="en-US" sz="2800" kern="0" dirty="0"/>
            </a:br>
            <a:r>
              <a:rPr lang="en-US" sz="2800" kern="0" dirty="0" err="1"/>
              <a:t>Farmacogenetisch</a:t>
            </a:r>
            <a:r>
              <a:rPr lang="en-US" sz="2800" kern="0" dirty="0"/>
              <a:t> </a:t>
            </a:r>
            <a:r>
              <a:rPr lang="en-US" sz="2800" kern="0" dirty="0" err="1"/>
              <a:t>consultatie</a:t>
            </a:r>
            <a:r>
              <a:rPr lang="en-US" sz="2800" kern="0" dirty="0"/>
              <a:t> centrum</a:t>
            </a:r>
            <a:endParaRPr lang="nl-NL" sz="2800" kern="0" dirty="0"/>
          </a:p>
        </p:txBody>
      </p:sp>
      <p:sp>
        <p:nvSpPr>
          <p:cNvPr id="8" name="Rechthoek 3"/>
          <p:cNvSpPr/>
          <p:nvPr/>
        </p:nvSpPr>
        <p:spPr>
          <a:xfrm>
            <a:off x="3619530" y="1523581"/>
            <a:ext cx="1908992" cy="4277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nl-NL" sz="2000" dirty="0">
                <a:solidFill>
                  <a:srgbClr val="002060"/>
                </a:solidFill>
                <a:latin typeface="Raleway"/>
              </a:rPr>
              <a:t>Speekselkit</a:t>
            </a:r>
          </a:p>
        </p:txBody>
      </p:sp>
      <p:pic>
        <p:nvPicPr>
          <p:cNvPr id="9" name="Picture 5" descr="http://www.deopvolging.nl/wp-content/uploads/2013/04/brievenbus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32" b="12558"/>
          <a:stretch/>
        </p:blipFill>
        <p:spPr bwMode="auto">
          <a:xfrm>
            <a:off x="6019925" y="2011778"/>
            <a:ext cx="2362075" cy="1580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http://www.ango.nl/images/dokterachtercomput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5576" y="4101637"/>
            <a:ext cx="2264915" cy="1513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hthoek 12"/>
          <p:cNvSpPr/>
          <p:nvPr/>
        </p:nvSpPr>
        <p:spPr>
          <a:xfrm>
            <a:off x="1063091" y="1526629"/>
            <a:ext cx="23507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nl-NL" sz="2000" dirty="0">
                <a:solidFill>
                  <a:srgbClr val="002060"/>
                </a:solidFill>
                <a:latin typeface="Raleway"/>
              </a:rPr>
              <a:t>Start dosering?</a:t>
            </a:r>
          </a:p>
        </p:txBody>
      </p:sp>
      <p:cxnSp>
        <p:nvCxnSpPr>
          <p:cNvPr id="12" name="Rechte verbindingslijn met pijl 10"/>
          <p:cNvCxnSpPr/>
          <p:nvPr/>
        </p:nvCxnSpPr>
        <p:spPr>
          <a:xfrm>
            <a:off x="7092676" y="3639102"/>
            <a:ext cx="0" cy="316893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met pijl 18"/>
          <p:cNvCxnSpPr/>
          <p:nvPr/>
        </p:nvCxnSpPr>
        <p:spPr>
          <a:xfrm>
            <a:off x="1948983" y="3639102"/>
            <a:ext cx="0" cy="316893"/>
          </a:xfrm>
          <a:prstGeom prst="straightConnector1">
            <a:avLst/>
          </a:prstGeom>
          <a:ln>
            <a:solidFill>
              <a:srgbClr val="00206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chte verbindingslijn met pijl 22"/>
          <p:cNvCxnSpPr/>
          <p:nvPr/>
        </p:nvCxnSpPr>
        <p:spPr>
          <a:xfrm flipH="1">
            <a:off x="3059832" y="2757700"/>
            <a:ext cx="216023" cy="719"/>
          </a:xfrm>
          <a:prstGeom prst="straightConnector1">
            <a:avLst/>
          </a:prstGeom>
          <a:ln>
            <a:solidFill>
              <a:srgbClr val="00206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chte verbindingslijn met pijl 23"/>
          <p:cNvCxnSpPr/>
          <p:nvPr/>
        </p:nvCxnSpPr>
        <p:spPr>
          <a:xfrm flipH="1">
            <a:off x="5724129" y="2731859"/>
            <a:ext cx="216023" cy="719"/>
          </a:xfrm>
          <a:prstGeom prst="straightConnector1">
            <a:avLst/>
          </a:prstGeom>
          <a:ln>
            <a:solidFill>
              <a:srgbClr val="00206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echte verbindingslijn met pijl 24"/>
          <p:cNvCxnSpPr/>
          <p:nvPr/>
        </p:nvCxnSpPr>
        <p:spPr>
          <a:xfrm flipH="1">
            <a:off x="5709318" y="4820091"/>
            <a:ext cx="216023" cy="719"/>
          </a:xfrm>
          <a:prstGeom prst="straightConnector1">
            <a:avLst/>
          </a:prstGeom>
          <a:ln>
            <a:solidFill>
              <a:srgbClr val="00206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chte verbindingslijn met pijl 25"/>
          <p:cNvCxnSpPr/>
          <p:nvPr/>
        </p:nvCxnSpPr>
        <p:spPr>
          <a:xfrm flipH="1">
            <a:off x="3059832" y="4891380"/>
            <a:ext cx="216023" cy="719"/>
          </a:xfrm>
          <a:prstGeom prst="straightConnector1">
            <a:avLst/>
          </a:prstGeom>
          <a:ln>
            <a:solidFill>
              <a:srgbClr val="00206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 descr="http://www.dnagenotek.com/images/OG250contents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843" y="2011779"/>
            <a:ext cx="2106961" cy="1580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ttp://adhdrollercoaster.org/wp-content/uploads/2015/06/Figure21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022436"/>
            <a:ext cx="2209800" cy="158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://tools.thermofisher.com/content/sfs/prodImages/high/6-10-2010_1-31-24_PM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1" y="4085347"/>
            <a:ext cx="1752599" cy="1620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http://www.gbhealthwatch.com/images/Trait-Beta-Blocker-Response-fig2.jpg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101637"/>
            <a:ext cx="2023322" cy="1591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22594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3D4BC-F6E1-4A0E-8A9B-3BED12FBD097}" type="slidenum">
              <a:rPr lang="nl-NL" smtClean="0"/>
              <a:t>14</a:t>
            </a:fld>
            <a:endParaRPr lang="nl-NL"/>
          </a:p>
        </p:txBody>
      </p:sp>
      <p:sp>
        <p:nvSpPr>
          <p:cNvPr id="3" name="Tekstvak 2"/>
          <p:cNvSpPr txBox="1"/>
          <p:nvPr/>
        </p:nvSpPr>
        <p:spPr>
          <a:xfrm>
            <a:off x="722396" y="155909"/>
            <a:ext cx="59400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>
                <a:solidFill>
                  <a:schemeClr val="bg1"/>
                </a:solidFill>
              </a:rPr>
              <a:t>Verbeteren doseren </a:t>
            </a:r>
            <a:r>
              <a:rPr lang="nl-NL" sz="2800" dirty="0" err="1">
                <a:solidFill>
                  <a:schemeClr val="bg1"/>
                </a:solidFill>
              </a:rPr>
              <a:t>immuunsuppressie</a:t>
            </a:r>
            <a:endParaRPr lang="nl-NL" sz="2800" dirty="0">
              <a:solidFill>
                <a:schemeClr val="bg1"/>
              </a:solidFill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5886450" y="2438501"/>
            <a:ext cx="26479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chemeClr val="bg2"/>
                </a:solidFill>
              </a:rPr>
              <a:t>Kanker</a:t>
            </a:r>
          </a:p>
          <a:p>
            <a:r>
              <a:rPr lang="nl-NL" sz="2000" dirty="0">
                <a:solidFill>
                  <a:schemeClr val="bg2"/>
                </a:solidFill>
              </a:rPr>
              <a:t>Infecties</a:t>
            </a:r>
          </a:p>
          <a:p>
            <a:r>
              <a:rPr lang="nl-NL" sz="2000" dirty="0" err="1">
                <a:solidFill>
                  <a:schemeClr val="bg2"/>
                </a:solidFill>
              </a:rPr>
              <a:t>Nierschade</a:t>
            </a:r>
            <a:endParaRPr lang="nl-NL" sz="2000" dirty="0">
              <a:solidFill>
                <a:schemeClr val="bg2"/>
              </a:solidFill>
            </a:endParaRPr>
          </a:p>
        </p:txBody>
      </p:sp>
      <p:pic>
        <p:nvPicPr>
          <p:cNvPr id="24578" name="Picture 2" descr="https://pbs.twimg.com/profile_images/2463027375/oc4nse6nlkhwxj4bxxtq.jpeg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12"/>
          <a:stretch/>
        </p:blipFill>
        <p:spPr bwMode="auto">
          <a:xfrm>
            <a:off x="2630906" y="2129589"/>
            <a:ext cx="2952750" cy="247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vak 4"/>
          <p:cNvSpPr txBox="1"/>
          <p:nvPr/>
        </p:nvSpPr>
        <p:spPr>
          <a:xfrm>
            <a:off x="2760053" y="4853238"/>
            <a:ext cx="26944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 err="1">
                <a:solidFill>
                  <a:schemeClr val="bg2"/>
                </a:solidFill>
              </a:rPr>
              <a:t>Immuunsuppressiva</a:t>
            </a:r>
            <a:endParaRPr lang="nl-NL" sz="2400" dirty="0">
              <a:solidFill>
                <a:schemeClr val="bg2"/>
              </a:solidFill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914400" y="2438501"/>
            <a:ext cx="12223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chemeClr val="bg2"/>
                </a:solidFill>
              </a:rPr>
              <a:t>Afstoting</a:t>
            </a:r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3EC3D-D3F1-4402-8CD4-6E7427B1F5FE}" type="datetime1">
              <a:rPr lang="nl-NL" smtClean="0"/>
              <a:t>25-10-2017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966402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3D4BC-F6E1-4A0E-8A9B-3BED12FBD097}" type="slidenum">
              <a:rPr lang="nl-NL" smtClean="0"/>
              <a:t>15</a:t>
            </a:fld>
            <a:endParaRPr lang="nl-NL"/>
          </a:p>
        </p:txBody>
      </p:sp>
      <p:sp>
        <p:nvSpPr>
          <p:cNvPr id="11" name="Ovaal 10"/>
          <p:cNvSpPr/>
          <p:nvPr/>
        </p:nvSpPr>
        <p:spPr>
          <a:xfrm>
            <a:off x="1309803" y="2823370"/>
            <a:ext cx="1960777" cy="1927739"/>
          </a:xfrm>
          <a:prstGeom prst="ellipse">
            <a:avLst/>
          </a:prstGeom>
          <a:solidFill>
            <a:schemeClr val="bg1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2" name="Picture 2" descr="http://wicci.nl/App_Themes/Default/img/glazen%20bol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4"/>
          <a:stretch/>
        </p:blipFill>
        <p:spPr bwMode="auto">
          <a:xfrm>
            <a:off x="800873" y="1349858"/>
            <a:ext cx="3172555" cy="2081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media.summitmedicalgroup.com/media/db/relayhealth-images/hemodial_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2" t="8095" r="7821" b="51922"/>
          <a:stretch/>
        </p:blipFill>
        <p:spPr bwMode="auto">
          <a:xfrm>
            <a:off x="1502910" y="3271100"/>
            <a:ext cx="1581840" cy="1112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hthoek 13"/>
          <p:cNvSpPr/>
          <p:nvPr/>
        </p:nvSpPr>
        <p:spPr>
          <a:xfrm>
            <a:off x="288954" y="110300"/>
            <a:ext cx="6956747" cy="574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nl-NL" sz="2800" dirty="0" err="1">
                <a:solidFill>
                  <a:schemeClr val="bg1"/>
                </a:solidFill>
              </a:rPr>
              <a:t>Tx</a:t>
            </a:r>
            <a:r>
              <a:rPr lang="nl-NL" sz="2800" dirty="0">
                <a:solidFill>
                  <a:schemeClr val="bg1"/>
                </a:solidFill>
              </a:rPr>
              <a:t>-verlies: grote consequenties voor patiënt</a:t>
            </a:r>
          </a:p>
        </p:txBody>
      </p:sp>
      <p:sp>
        <p:nvSpPr>
          <p:cNvPr id="15" name="Rechthoek 6"/>
          <p:cNvSpPr/>
          <p:nvPr/>
        </p:nvSpPr>
        <p:spPr>
          <a:xfrm>
            <a:off x="4376155" y="3703277"/>
            <a:ext cx="4289918" cy="13603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000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Transplantaatoverleving</a:t>
            </a:r>
            <a:endParaRPr lang="en-US" sz="2000" dirty="0">
              <a:solidFill>
                <a:srgbClr val="002060"/>
              </a:solidFill>
              <a:latin typeface="+mj-lt"/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nl-NL" sz="2000" dirty="0">
                <a:solidFill>
                  <a:srgbClr val="002060"/>
                </a:solidFill>
              </a:rPr>
              <a:t>(LUMC 1966-2014)</a:t>
            </a:r>
          </a:p>
          <a:p>
            <a:pPr algn="ctr">
              <a:lnSpc>
                <a:spcPct val="120000"/>
              </a:lnSpc>
            </a:pPr>
            <a:r>
              <a:rPr lang="nl-NL" sz="1200" dirty="0">
                <a:solidFill>
                  <a:srgbClr val="002060"/>
                </a:solidFill>
              </a:rPr>
              <a:t>(</a:t>
            </a:r>
            <a:r>
              <a:rPr lang="nl-NL" sz="1200" dirty="0" err="1">
                <a:solidFill>
                  <a:srgbClr val="002060"/>
                </a:solidFill>
              </a:rPr>
              <a:t>death-censored</a:t>
            </a:r>
            <a:r>
              <a:rPr lang="nl-NL" sz="1200" dirty="0">
                <a:solidFill>
                  <a:srgbClr val="002060"/>
                </a:solidFill>
              </a:rPr>
              <a:t>)</a:t>
            </a:r>
          </a:p>
          <a:p>
            <a:pPr algn="ctr"/>
            <a:endParaRPr lang="nl-NL" sz="2000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16" name="Afbeelding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0168" y="1349858"/>
            <a:ext cx="2801892" cy="2327579"/>
          </a:xfrm>
          <a:prstGeom prst="rect">
            <a:avLst/>
          </a:prstGeom>
        </p:spPr>
      </p:pic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44702-1C87-462D-862C-EA5435C6EC10}" type="datetime1">
              <a:rPr lang="nl-NL" smtClean="0"/>
              <a:t>25-10-2017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873532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D8CA5-4CF9-416E-B729-9A2928982E79}" type="datetime1">
              <a:rPr lang="nl-NL" smtClean="0"/>
              <a:t>25-10-2017</a:t>
            </a:fld>
            <a:endParaRPr lang="nl-NL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3D4BC-F6E1-4A0E-8A9B-3BED12FBD097}" type="slidenum">
              <a:rPr lang="nl-NL" smtClean="0"/>
              <a:t>16</a:t>
            </a:fld>
            <a:endParaRPr lang="nl-NL"/>
          </a:p>
        </p:txBody>
      </p:sp>
      <p:pic>
        <p:nvPicPr>
          <p:cNvPr id="6146" name="Picture 2" descr="Afbeeldingsresultaat voor dal of AU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49" y="1122251"/>
            <a:ext cx="7552944" cy="5279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1051559" y="380476"/>
            <a:ext cx="26731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 err="1"/>
              <a:t>Dalspiegel</a:t>
            </a:r>
            <a:r>
              <a:rPr lang="nl-NL" sz="2400" dirty="0"/>
              <a:t>  of AUC ?</a:t>
            </a:r>
            <a:endParaRPr lang="en-US" sz="2400" dirty="0"/>
          </a:p>
        </p:txBody>
      </p:sp>
      <p:sp>
        <p:nvSpPr>
          <p:cNvPr id="5" name="Ovaal 4"/>
          <p:cNvSpPr/>
          <p:nvPr/>
        </p:nvSpPr>
        <p:spPr bwMode="auto">
          <a:xfrm>
            <a:off x="4233672" y="4297680"/>
            <a:ext cx="585216" cy="585216"/>
          </a:xfrm>
          <a:prstGeom prst="ellipse">
            <a:avLst/>
          </a:prstGeom>
          <a:solidFill>
            <a:srgbClr val="FF0000">
              <a:alpha val="38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1548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9F17E2A-3145-4B2A-80C2-A71B0B1A17F0}" type="datetime1">
              <a:rPr lang="nl-NL" altLang="nl-NL" smtClean="0"/>
              <a:t>25-10-2017</a:t>
            </a:fld>
            <a:endParaRPr lang="en-US" alt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83E8CFC-B87D-4E08-92E1-21E1BD5FC584}" type="slidenum">
              <a:rPr lang="en-US" altLang="nl-NL" smtClean="0"/>
              <a:pPr/>
              <a:t>17</a:t>
            </a:fld>
            <a:endParaRPr lang="en-US" altLang="nl-NL">
              <a:solidFill>
                <a:schemeClr val="bg1"/>
              </a:solidFill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514350" y="228600"/>
            <a:ext cx="89344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eaLnBrk="1" hangingPunct="1">
              <a:lnSpc>
                <a:spcPct val="96000"/>
              </a:lnSpc>
            </a:pPr>
            <a:r>
              <a:rPr lang="nl-NL" altLang="nl-NL" sz="2400" b="1" dirty="0">
                <a:latin typeface="+mj-lt"/>
              </a:rPr>
              <a:t>Ciclosporine </a:t>
            </a:r>
            <a:r>
              <a:rPr lang="nl-NL" altLang="nl-NL" sz="2400" b="1" dirty="0" err="1">
                <a:latin typeface="+mj-lt"/>
              </a:rPr>
              <a:t>dalspiegels</a:t>
            </a:r>
            <a:r>
              <a:rPr lang="nl-NL" altLang="nl-NL" sz="2400" b="1" dirty="0">
                <a:latin typeface="+mj-lt"/>
              </a:rPr>
              <a:t> en klinische events</a:t>
            </a:r>
          </a:p>
        </p:txBody>
      </p:sp>
      <p:graphicFrame>
        <p:nvGraphicFramePr>
          <p:cNvPr id="2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0635180"/>
              </p:ext>
            </p:extLst>
          </p:nvPr>
        </p:nvGraphicFramePr>
        <p:xfrm>
          <a:off x="175419" y="1295400"/>
          <a:ext cx="8793162" cy="4794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2667000" y="2362200"/>
            <a:ext cx="1524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nl-NL" altLang="nl-NL" sz="1400">
                <a:solidFill>
                  <a:schemeClr val="bg2"/>
                </a:solidFill>
                <a:latin typeface="Arial" charset="0"/>
              </a:rPr>
              <a:t>p = ns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6400800" y="2362200"/>
            <a:ext cx="1524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nl-NL" altLang="nl-NL" sz="1400">
                <a:solidFill>
                  <a:schemeClr val="bg2"/>
                </a:solidFill>
                <a:latin typeface="Arial" charset="0"/>
              </a:rPr>
              <a:t>p = ns</a:t>
            </a:r>
          </a:p>
        </p:txBody>
      </p:sp>
      <p:sp>
        <p:nvSpPr>
          <p:cNvPr id="11" name="AutoShape 6"/>
          <p:cNvSpPr>
            <a:spLocks/>
          </p:cNvSpPr>
          <p:nvPr/>
        </p:nvSpPr>
        <p:spPr bwMode="auto">
          <a:xfrm rot="16200000">
            <a:off x="3238500" y="1866900"/>
            <a:ext cx="304800" cy="1905000"/>
          </a:xfrm>
          <a:prstGeom prst="rightBracket">
            <a:avLst>
              <a:gd name="adj" fmla="val 52083"/>
            </a:avLst>
          </a:prstGeom>
          <a:noFill/>
          <a:ln w="12700">
            <a:solidFill>
              <a:srgbClr val="80808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endParaRPr lang="en-GB" altLang="nl-NL">
              <a:solidFill>
                <a:schemeClr val="bg2"/>
              </a:solidFill>
            </a:endParaRPr>
          </a:p>
        </p:txBody>
      </p:sp>
      <p:sp>
        <p:nvSpPr>
          <p:cNvPr id="12" name="AutoShape 7"/>
          <p:cNvSpPr>
            <a:spLocks/>
          </p:cNvSpPr>
          <p:nvPr/>
        </p:nvSpPr>
        <p:spPr bwMode="auto">
          <a:xfrm rot="16200000">
            <a:off x="6972300" y="1866900"/>
            <a:ext cx="304800" cy="1905000"/>
          </a:xfrm>
          <a:prstGeom prst="rightBracket">
            <a:avLst>
              <a:gd name="adj" fmla="val 52083"/>
            </a:avLst>
          </a:prstGeom>
          <a:noFill/>
          <a:ln w="12700">
            <a:solidFill>
              <a:srgbClr val="80808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endParaRPr lang="en-GB" altLang="nl-NL">
              <a:solidFill>
                <a:schemeClr val="bg2"/>
              </a:solidFill>
            </a:endParaRP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0" y="6172200"/>
            <a:ext cx="45720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nl-NL" sz="1200" dirty="0">
                <a:solidFill>
                  <a:schemeClr val="bg2"/>
                </a:solidFill>
                <a:latin typeface="Arial" charset="0"/>
              </a:rPr>
              <a:t>Adapted from </a:t>
            </a:r>
            <a:r>
              <a:rPr lang="en-US" altLang="nl-NL" sz="1200" dirty="0" err="1">
                <a:solidFill>
                  <a:schemeClr val="bg2"/>
                </a:solidFill>
                <a:latin typeface="Arial" charset="0"/>
              </a:rPr>
              <a:t>Mahalati</a:t>
            </a:r>
            <a:r>
              <a:rPr lang="en-US" altLang="nl-NL" sz="1200" dirty="0">
                <a:solidFill>
                  <a:schemeClr val="bg2"/>
                </a:solidFill>
                <a:latin typeface="Arial" charset="0"/>
              </a:rPr>
              <a:t> et al, Transplantation 1999;68:55</a:t>
            </a:r>
          </a:p>
        </p:txBody>
      </p:sp>
    </p:spTree>
    <p:extLst>
      <p:ext uri="{BB962C8B-B14F-4D97-AF65-F5344CB8AC3E}">
        <p14:creationId xmlns:p14="http://schemas.microsoft.com/office/powerpoint/2010/main" val="30559431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A454B91-2435-42AF-833D-BFC9C0ADDE77}" type="datetime1">
              <a:rPr lang="nl-NL" altLang="nl-NL" smtClean="0"/>
              <a:t>25-10-2017</a:t>
            </a:fld>
            <a:endParaRPr lang="en-US" alt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83E8CFC-B87D-4E08-92E1-21E1BD5FC584}" type="slidenum">
              <a:rPr lang="en-US" altLang="nl-NL" smtClean="0"/>
              <a:pPr/>
              <a:t>18</a:t>
            </a:fld>
            <a:endParaRPr lang="en-US" altLang="nl-NL">
              <a:solidFill>
                <a:schemeClr val="bg1"/>
              </a:solidFill>
            </a:endParaRPr>
          </a:p>
        </p:txBody>
      </p:sp>
      <p:sp>
        <p:nvSpPr>
          <p:cNvPr id="7" name="Rectangle 1033"/>
          <p:cNvSpPr>
            <a:spLocks noChangeArrowheads="1"/>
          </p:cNvSpPr>
          <p:nvPr/>
        </p:nvSpPr>
        <p:spPr bwMode="auto">
          <a:xfrm>
            <a:off x="381000" y="228600"/>
            <a:ext cx="10287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 eaLnBrk="1" hangingPunct="1">
              <a:lnSpc>
                <a:spcPct val="96000"/>
              </a:lnSpc>
            </a:pPr>
            <a:r>
              <a:rPr lang="nl-NL" altLang="nl-NL" sz="2400" b="1" dirty="0">
                <a:solidFill>
                  <a:schemeClr val="bg1"/>
                </a:solidFill>
                <a:latin typeface="+mj-lt"/>
              </a:rPr>
              <a:t>Acute rejectie en toxiciteit met verschillende AUC</a:t>
            </a:r>
            <a:endParaRPr lang="en-US" altLang="nl-NL" sz="2400" baseline="-25000" dirty="0">
              <a:solidFill>
                <a:schemeClr val="bg1"/>
              </a:solidFill>
              <a:latin typeface="+mj-lt"/>
            </a:endParaRPr>
          </a:p>
        </p:txBody>
      </p:sp>
      <p:graphicFrame>
        <p:nvGraphicFramePr>
          <p:cNvPr id="2" name="Object 10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5797877"/>
              </p:ext>
            </p:extLst>
          </p:nvPr>
        </p:nvGraphicFramePr>
        <p:xfrm>
          <a:off x="355600" y="1422400"/>
          <a:ext cx="8302625" cy="4794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 Box 1035"/>
          <p:cNvSpPr txBox="1">
            <a:spLocks noChangeArrowheads="1"/>
          </p:cNvSpPr>
          <p:nvPr/>
        </p:nvSpPr>
        <p:spPr bwMode="auto">
          <a:xfrm>
            <a:off x="609600" y="6248400"/>
            <a:ext cx="45720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nl-NL" sz="1200" dirty="0">
                <a:solidFill>
                  <a:schemeClr val="accent6"/>
                </a:solidFill>
                <a:latin typeface="Arial" charset="0"/>
              </a:rPr>
              <a:t>Adapted from </a:t>
            </a:r>
            <a:r>
              <a:rPr lang="en-US" altLang="nl-NL" sz="1200" dirty="0" err="1">
                <a:solidFill>
                  <a:schemeClr val="accent6"/>
                </a:solidFill>
                <a:latin typeface="Arial" charset="0"/>
              </a:rPr>
              <a:t>Mahalati</a:t>
            </a:r>
            <a:r>
              <a:rPr lang="en-US" altLang="nl-NL" sz="1200" dirty="0">
                <a:solidFill>
                  <a:schemeClr val="accent6"/>
                </a:solidFill>
                <a:latin typeface="Arial" charset="0"/>
              </a:rPr>
              <a:t> et al, Transplantation 1999;68:55</a:t>
            </a:r>
          </a:p>
        </p:txBody>
      </p:sp>
    </p:spTree>
    <p:extLst>
      <p:ext uri="{BB962C8B-B14F-4D97-AF65-F5344CB8AC3E}">
        <p14:creationId xmlns:p14="http://schemas.microsoft.com/office/powerpoint/2010/main" val="40733347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Correlatie tussen dal en AUC is niet optimaal</a:t>
            </a:r>
            <a:endParaRPr lang="en-US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1888DAB-30B7-4DE1-9922-C763F086F6CA}" type="datetime1">
              <a:rPr lang="nl-NL" smtClean="0"/>
              <a:t>25-10-2017</a:t>
            </a:fld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9D3D4BC-F6E1-4A0E-8A9B-3BED12FBD097}" type="slidenum">
              <a:rPr lang="nl-NL" smtClean="0"/>
              <a:t>19</a:t>
            </a:fld>
            <a:endParaRPr lang="nl-NL"/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233" y="1785880"/>
            <a:ext cx="8375019" cy="2702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kstvak 6"/>
          <p:cNvSpPr txBox="1"/>
          <p:nvPr/>
        </p:nvSpPr>
        <p:spPr>
          <a:xfrm>
            <a:off x="1030779" y="5660968"/>
            <a:ext cx="6893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rgbClr val="FF0000"/>
                </a:solidFill>
              </a:rPr>
              <a:t>Echter met afname tijden 0, 2 en 3 uur na inname is dit aanzienlijk beter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3912129" y="4668181"/>
            <a:ext cx="1337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2"/>
                </a:solidFill>
              </a:rPr>
              <a:t>Ciclosporine</a:t>
            </a:r>
            <a:endParaRPr 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65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el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9099264"/>
              </p:ext>
            </p:extLst>
          </p:nvPr>
        </p:nvGraphicFramePr>
        <p:xfrm>
          <a:off x="619125" y="1600200"/>
          <a:ext cx="7905750" cy="3922776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39071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64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321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80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900" dirty="0">
                          <a:solidFill>
                            <a:schemeClr val="bg2"/>
                          </a:solidFill>
                          <a:effectLst/>
                        </a:rPr>
                        <a:t>(potentiële) belangenverstrengeling</a:t>
                      </a:r>
                      <a:endParaRPr lang="nl-NL" sz="1000" dirty="0">
                        <a:solidFill>
                          <a:schemeClr val="bg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63" marR="60563" marT="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nl-NL" sz="1000" dirty="0">
                        <a:solidFill>
                          <a:schemeClr val="bg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63" marR="60563" marT="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1900" dirty="0">
                          <a:solidFill>
                            <a:schemeClr val="bg2"/>
                          </a:solidFill>
                          <a:effectLst/>
                        </a:rPr>
                        <a:t>Zie hieronder </a:t>
                      </a:r>
                      <a:endParaRPr lang="nl-NL" sz="1000" dirty="0">
                        <a:solidFill>
                          <a:schemeClr val="bg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63" marR="6056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27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900" dirty="0">
                          <a:solidFill>
                            <a:schemeClr val="bg2"/>
                          </a:solidFill>
                          <a:effectLst/>
                        </a:rPr>
                        <a:t>Voor bijeenkomst mogelijk relevante relaties met bedrijven</a:t>
                      </a:r>
                      <a:endParaRPr lang="nl-NL" sz="1000" dirty="0">
                        <a:solidFill>
                          <a:schemeClr val="bg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63" marR="60563" marT="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nl-NL" sz="1000" dirty="0">
                        <a:solidFill>
                          <a:schemeClr val="bg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63" marR="60563" marT="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1900" dirty="0">
                          <a:solidFill>
                            <a:schemeClr val="bg2"/>
                          </a:solidFill>
                          <a:effectLst/>
                        </a:rPr>
                        <a:t>Bedrijfsnamen</a:t>
                      </a:r>
                      <a:endParaRPr lang="nl-NL" sz="1000" dirty="0">
                        <a:solidFill>
                          <a:schemeClr val="bg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63" marR="6056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51900"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nl-NL" sz="1900" dirty="0">
                          <a:solidFill>
                            <a:schemeClr val="bg2"/>
                          </a:solidFill>
                          <a:effectLst/>
                        </a:rPr>
                        <a:t>Sponsoring of onderzoeksgeld</a:t>
                      </a:r>
                      <a:endParaRPr lang="nl-NL" sz="1000" dirty="0">
                        <a:solidFill>
                          <a:schemeClr val="bg2"/>
                        </a:solidFill>
                        <a:effectLst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/>
                        <a:buChar char=""/>
                      </a:pPr>
                      <a:endParaRPr lang="nl-NL" sz="1900" dirty="0">
                        <a:solidFill>
                          <a:schemeClr val="bg2"/>
                        </a:solidFill>
                        <a:effectLst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/>
                        <a:buChar char=""/>
                      </a:pPr>
                      <a:endParaRPr lang="nl-NL" sz="1900" dirty="0">
                        <a:solidFill>
                          <a:schemeClr val="bg2"/>
                        </a:solidFill>
                        <a:effectLst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/>
                        <a:buChar char=""/>
                      </a:pPr>
                      <a:endParaRPr lang="nl-NL" sz="1900" dirty="0">
                        <a:solidFill>
                          <a:schemeClr val="bg2"/>
                        </a:solidFill>
                        <a:effectLst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nl-NL" sz="1900" dirty="0">
                          <a:solidFill>
                            <a:schemeClr val="bg2"/>
                          </a:solidFill>
                          <a:effectLst/>
                        </a:rPr>
                        <a:t>Honorarium of andere (financiële) vergoeding</a:t>
                      </a:r>
                      <a:endParaRPr lang="nl-NL" sz="1000" baseline="0" dirty="0">
                        <a:solidFill>
                          <a:schemeClr val="bg2"/>
                        </a:solidFill>
                        <a:effectLst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/>
                        <a:buChar char=""/>
                      </a:pPr>
                      <a:endParaRPr lang="nl-NL" sz="1900" dirty="0">
                        <a:solidFill>
                          <a:schemeClr val="bg2"/>
                        </a:solidFill>
                        <a:effectLst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nl-NL" sz="1900" dirty="0">
                          <a:solidFill>
                            <a:schemeClr val="bg2"/>
                          </a:solidFill>
                          <a:effectLst/>
                        </a:rPr>
                        <a:t>Aandeelhouder</a:t>
                      </a:r>
                      <a:endParaRPr lang="nl-NL" sz="1000" dirty="0">
                        <a:solidFill>
                          <a:schemeClr val="bg2"/>
                        </a:solidFill>
                        <a:effectLst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/>
                        <a:buChar char=""/>
                      </a:pPr>
                      <a:endParaRPr lang="nl-NL" sz="1900" dirty="0">
                        <a:solidFill>
                          <a:schemeClr val="bg2"/>
                        </a:solidFill>
                        <a:effectLst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nl-NL" sz="1900" dirty="0">
                          <a:solidFill>
                            <a:schemeClr val="bg2"/>
                          </a:solidFill>
                          <a:effectLst/>
                        </a:rPr>
                        <a:t>Andere relatie, namelijk …</a:t>
                      </a:r>
                      <a:endParaRPr lang="nl-NL" sz="1000" dirty="0">
                        <a:solidFill>
                          <a:schemeClr val="bg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63" marR="60563" marT="0" marB="0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Symbol"/>
                        <a:buChar char=""/>
                      </a:pPr>
                      <a:endParaRPr lang="nl-NL" sz="1000" dirty="0">
                        <a:solidFill>
                          <a:schemeClr val="bg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63" marR="60563" marT="0" marB="0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900" dirty="0">
                          <a:solidFill>
                            <a:schemeClr val="bg2"/>
                          </a:solidFill>
                          <a:effectLst/>
                          <a:sym typeface="Symbol"/>
                        </a:rPr>
                        <a:t>   Betrokken bij uitvoer onderzoek mede ondersteund door </a:t>
                      </a:r>
                      <a:r>
                        <a:rPr lang="nl-NL" sz="1900" dirty="0" err="1">
                          <a:solidFill>
                            <a:schemeClr val="bg2"/>
                          </a:solidFill>
                          <a:effectLst/>
                          <a:sym typeface="Symbol"/>
                        </a:rPr>
                        <a:t>Astellas</a:t>
                      </a:r>
                      <a:r>
                        <a:rPr lang="nl-NL" sz="1900" dirty="0">
                          <a:solidFill>
                            <a:schemeClr val="bg2"/>
                          </a:solidFill>
                          <a:effectLst/>
                          <a:sym typeface="Symbol"/>
                        </a:rPr>
                        <a:t> </a:t>
                      </a:r>
                      <a:r>
                        <a:rPr lang="nl-NL" sz="1900" dirty="0" err="1">
                          <a:solidFill>
                            <a:schemeClr val="bg2"/>
                          </a:solidFill>
                          <a:effectLst/>
                          <a:sym typeface="Symbol"/>
                        </a:rPr>
                        <a:t>Pharma</a:t>
                      </a:r>
                      <a:r>
                        <a:rPr lang="nl-NL" sz="1900" dirty="0">
                          <a:solidFill>
                            <a:schemeClr val="bg2"/>
                          </a:solidFill>
                          <a:effectLst/>
                          <a:sym typeface="Symbol"/>
                        </a:rPr>
                        <a:t> B.V. en </a:t>
                      </a:r>
                      <a:r>
                        <a:rPr lang="nl-NL" sz="1900" dirty="0" err="1">
                          <a:solidFill>
                            <a:schemeClr val="bg2"/>
                          </a:solidFill>
                          <a:effectLst/>
                          <a:sym typeface="Symbol"/>
                        </a:rPr>
                        <a:t>Chiesi</a:t>
                      </a:r>
                      <a:r>
                        <a:rPr lang="nl-NL" sz="1900" dirty="0">
                          <a:solidFill>
                            <a:schemeClr val="bg2"/>
                          </a:solidFill>
                          <a:effectLst/>
                          <a:sym typeface="Symbol"/>
                        </a:rPr>
                        <a:t> </a:t>
                      </a:r>
                      <a:r>
                        <a:rPr lang="nl-NL" sz="1900" dirty="0" err="1">
                          <a:solidFill>
                            <a:schemeClr val="bg2"/>
                          </a:solidFill>
                          <a:effectLst/>
                          <a:sym typeface="Symbol"/>
                        </a:rPr>
                        <a:t>Pharma</a:t>
                      </a:r>
                      <a:r>
                        <a:rPr lang="nl-NL" sz="1900" dirty="0">
                          <a:solidFill>
                            <a:schemeClr val="bg2"/>
                          </a:solidFill>
                          <a:effectLst/>
                          <a:sym typeface="Symbol"/>
                        </a:rPr>
                        <a:t> B.V.</a:t>
                      </a:r>
                      <a:endParaRPr lang="nl-NL" sz="1000" dirty="0">
                        <a:solidFill>
                          <a:schemeClr val="bg2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nl-NL" sz="1900" dirty="0">
                        <a:solidFill>
                          <a:schemeClr val="bg2"/>
                        </a:solidFill>
                        <a:effectLst/>
                        <a:sym typeface="Symbol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900" dirty="0">
                          <a:solidFill>
                            <a:schemeClr val="bg2"/>
                          </a:solidFill>
                          <a:effectLst/>
                          <a:sym typeface="Symbol"/>
                        </a:rPr>
                        <a:t>   Geen</a:t>
                      </a:r>
                      <a:endParaRPr lang="nl-NL" sz="1000" dirty="0">
                        <a:solidFill>
                          <a:schemeClr val="bg2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 dirty="0">
                          <a:solidFill>
                            <a:schemeClr val="bg2"/>
                          </a:solidFill>
                          <a:effectLst/>
                        </a:rPr>
                        <a:t> </a:t>
                      </a:r>
                      <a:endParaRPr lang="nl-NL" sz="1000" dirty="0">
                        <a:solidFill>
                          <a:schemeClr val="bg2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nl-NL" sz="1900" dirty="0">
                        <a:solidFill>
                          <a:schemeClr val="bg2"/>
                        </a:solidFill>
                        <a:effectLst/>
                        <a:sym typeface="Symbo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900" dirty="0">
                          <a:solidFill>
                            <a:schemeClr val="bg2"/>
                          </a:solidFill>
                          <a:effectLst/>
                          <a:sym typeface="Symbol"/>
                        </a:rPr>
                        <a:t>    Geen</a:t>
                      </a:r>
                      <a:endParaRPr lang="nl-NL" sz="1000" dirty="0">
                        <a:solidFill>
                          <a:schemeClr val="bg2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nl-NL" sz="1900" dirty="0">
                        <a:solidFill>
                          <a:schemeClr val="bg2"/>
                        </a:solidFill>
                        <a:effectLst/>
                        <a:sym typeface="Symbol"/>
                      </a:endParaRPr>
                    </a:p>
                    <a:p>
                      <a:pPr marL="342900" indent="-342900">
                        <a:spcAft>
                          <a:spcPts val="0"/>
                        </a:spcAft>
                        <a:buFont typeface="Symbol" pitchFamily="18" charset="2"/>
                        <a:buChar char="·"/>
                      </a:pPr>
                      <a:r>
                        <a:rPr lang="nl-NL" sz="1900" dirty="0">
                          <a:solidFill>
                            <a:schemeClr val="bg2"/>
                          </a:solidFill>
                          <a:effectLst/>
                          <a:sym typeface="Symbol"/>
                        </a:rPr>
                        <a:t>Geen</a:t>
                      </a:r>
                      <a:endParaRPr lang="nl-NL" sz="1000" dirty="0">
                        <a:solidFill>
                          <a:schemeClr val="bg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63" marR="605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548450" y="310896"/>
            <a:ext cx="6524625" cy="85407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nl-NL" dirty="0" err="1">
                <a:ea typeface="+mn-ea"/>
                <a:cs typeface="+mn-cs"/>
              </a:rPr>
              <a:t>Disclosure</a:t>
            </a:r>
            <a:r>
              <a:rPr lang="nl-NL" dirty="0">
                <a:ea typeface="+mn-ea"/>
                <a:cs typeface="+mn-cs"/>
              </a:rPr>
              <a:t> belangen spreker</a:t>
            </a:r>
            <a:br>
              <a:rPr lang="nl-NL" dirty="0"/>
            </a:b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571422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2"/>
          <p:cNvSpPr txBox="1"/>
          <p:nvPr/>
        </p:nvSpPr>
        <p:spPr>
          <a:xfrm>
            <a:off x="326033" y="314654"/>
            <a:ext cx="7092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/>
              <a:t>AUC: een hele ochtend in ziekenhuis</a:t>
            </a: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2"/>
          <a:srcRect t="15008" b="15090"/>
          <a:stretch/>
        </p:blipFill>
        <p:spPr>
          <a:xfrm>
            <a:off x="260000" y="1241767"/>
            <a:ext cx="4044314" cy="2261623"/>
          </a:xfrm>
          <a:prstGeom prst="rect">
            <a:avLst/>
          </a:prstGeom>
        </p:spPr>
      </p:pic>
      <p:pic>
        <p:nvPicPr>
          <p:cNvPr id="6" name="Afbeelding 1"/>
          <p:cNvPicPr>
            <a:picLocks noChangeAspect="1"/>
          </p:cNvPicPr>
          <p:nvPr/>
        </p:nvPicPr>
        <p:blipFill rotWithShape="1">
          <a:blip r:embed="rId3"/>
          <a:srcRect l="20782" t="12735" r="39586" b="45428"/>
          <a:stretch/>
        </p:blipFill>
        <p:spPr>
          <a:xfrm>
            <a:off x="260000" y="3791388"/>
            <a:ext cx="4018879" cy="2298033"/>
          </a:xfrm>
          <a:prstGeom prst="rect">
            <a:avLst/>
          </a:prstGeom>
        </p:spPr>
      </p:pic>
      <p:pic>
        <p:nvPicPr>
          <p:cNvPr id="7" name="Picture 2" descr="http://www.sciencebasedmedicine.org/wp-content/uploads/2012/01/plasma-level-curve-1.png?4f48a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461" y="3725153"/>
            <a:ext cx="2719332" cy="1531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www.voorhethart.nl/sites/voorhethart.nl/files/bloed-buisje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572" y="1519799"/>
            <a:ext cx="2864213" cy="1911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889AD-924E-4F37-9A54-1F5C4EB42B6B}" type="datetime1">
              <a:rPr lang="nl-NL" smtClean="0"/>
              <a:t>25-10-2017</a:t>
            </a:fld>
            <a:endParaRPr lang="nl-NL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3D4BC-F6E1-4A0E-8A9B-3BED12FBD097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019373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17"/>
          <p:cNvSpPr/>
          <p:nvPr/>
        </p:nvSpPr>
        <p:spPr>
          <a:xfrm>
            <a:off x="438486" y="205903"/>
            <a:ext cx="7740667" cy="505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nl-NL" sz="2400" b="1" dirty="0" err="1">
                <a:solidFill>
                  <a:schemeClr val="bg1"/>
                </a:solidFill>
              </a:rPr>
              <a:t>Dried</a:t>
            </a:r>
            <a:r>
              <a:rPr lang="nl-NL" sz="2400" b="1" dirty="0">
                <a:solidFill>
                  <a:schemeClr val="bg1"/>
                </a:solidFill>
              </a:rPr>
              <a:t> Blood Spot: techniek</a:t>
            </a:r>
          </a:p>
        </p:txBody>
      </p:sp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8645C-9FF9-49E5-9228-0A9AE444C5B2}" type="datetime1">
              <a:rPr lang="nl-NL" smtClean="0"/>
              <a:t>25-10-2017</a:t>
            </a:fld>
            <a:endParaRPr lang="nl-NL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3D4BC-F6E1-4A0E-8A9B-3BED12FBD097}" type="slidenum">
              <a:rPr lang="nl-NL" smtClean="0"/>
              <a:t>21</a:t>
            </a:fld>
            <a:endParaRPr lang="nl-NL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87" y="3941064"/>
            <a:ext cx="4489459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059" y="4246707"/>
            <a:ext cx="2929602" cy="1908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800" y="998568"/>
            <a:ext cx="3357032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629" y="1080864"/>
            <a:ext cx="3357032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18523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D8CA5-4CF9-416E-B729-9A2928982E79}" type="datetime1">
              <a:rPr lang="nl-NL" smtClean="0"/>
              <a:t>25-10-2017</a:t>
            </a:fld>
            <a:endParaRPr lang="nl-NL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3D4BC-F6E1-4A0E-8A9B-3BED12FBD097}" type="slidenum">
              <a:rPr lang="nl-NL" smtClean="0"/>
              <a:t>22</a:t>
            </a:fld>
            <a:endParaRPr lang="nl-NL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73" y="1973088"/>
            <a:ext cx="2876749" cy="21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409" y="1973088"/>
            <a:ext cx="2876749" cy="21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4" y="1973088"/>
            <a:ext cx="2876749" cy="21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hthoek 17"/>
          <p:cNvSpPr/>
          <p:nvPr/>
        </p:nvSpPr>
        <p:spPr>
          <a:xfrm>
            <a:off x="438486" y="122776"/>
            <a:ext cx="7740667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nl-NL" sz="2800" dirty="0" err="1">
                <a:solidFill>
                  <a:schemeClr val="bg1"/>
                </a:solidFill>
              </a:rPr>
              <a:t>Dried</a:t>
            </a:r>
            <a:r>
              <a:rPr lang="nl-NL" sz="2800" dirty="0">
                <a:solidFill>
                  <a:schemeClr val="bg1"/>
                </a:solidFill>
              </a:rPr>
              <a:t> Blood Spot: techniek</a:t>
            </a:r>
          </a:p>
        </p:txBody>
      </p:sp>
    </p:spTree>
    <p:extLst>
      <p:ext uri="{BB962C8B-B14F-4D97-AF65-F5344CB8AC3E}">
        <p14:creationId xmlns:p14="http://schemas.microsoft.com/office/powerpoint/2010/main" val="7080615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://thumbs.dreamstime.com/z/laboratorium-2196873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72"/>
          <a:stretch/>
        </p:blipFill>
        <p:spPr bwMode="auto">
          <a:xfrm flipH="1">
            <a:off x="5982539" y="4015435"/>
            <a:ext cx="2261869" cy="1501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http://www.pharmamarketeer.nl/wp-content/uploads/2010/08/ellaon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5759" y="1916832"/>
            <a:ext cx="2263344" cy="1501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5"/>
          <a:srcRect b="11061"/>
          <a:stretch/>
        </p:blipFill>
        <p:spPr>
          <a:xfrm>
            <a:off x="3390251" y="3981551"/>
            <a:ext cx="2261869" cy="1535681"/>
          </a:xfrm>
          <a:prstGeom prst="rect">
            <a:avLst/>
          </a:prstGeom>
        </p:spPr>
      </p:pic>
      <p:pic>
        <p:nvPicPr>
          <p:cNvPr id="20485" name="Picture 5" descr="http://www.deopvolging.nl/wp-content/uploads/2013/04/brievenbus.gif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32" b="12558"/>
          <a:stretch/>
        </p:blipFill>
        <p:spPr bwMode="auto">
          <a:xfrm>
            <a:off x="5993184" y="1916832"/>
            <a:ext cx="2251224" cy="150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7" name="Picture 7" descr="http://www.ango.nl/images/dokterachtercomputer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5576" y="4006690"/>
            <a:ext cx="2264915" cy="1513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Rechte verbindingslijn met pijl 10"/>
          <p:cNvCxnSpPr/>
          <p:nvPr/>
        </p:nvCxnSpPr>
        <p:spPr>
          <a:xfrm>
            <a:off x="7092676" y="3544155"/>
            <a:ext cx="0" cy="316893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echte verbindingslijn met pijl 18"/>
          <p:cNvCxnSpPr/>
          <p:nvPr/>
        </p:nvCxnSpPr>
        <p:spPr>
          <a:xfrm>
            <a:off x="1948983" y="3544155"/>
            <a:ext cx="0" cy="316893"/>
          </a:xfrm>
          <a:prstGeom prst="straightConnector1">
            <a:avLst/>
          </a:prstGeom>
          <a:ln>
            <a:solidFill>
              <a:srgbClr val="00206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Rechte verbindingslijn met pijl 22"/>
          <p:cNvCxnSpPr/>
          <p:nvPr/>
        </p:nvCxnSpPr>
        <p:spPr>
          <a:xfrm flipH="1">
            <a:off x="3059832" y="2662753"/>
            <a:ext cx="216023" cy="719"/>
          </a:xfrm>
          <a:prstGeom prst="straightConnector1">
            <a:avLst/>
          </a:prstGeom>
          <a:ln>
            <a:solidFill>
              <a:srgbClr val="00206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Rechte verbindingslijn met pijl 23"/>
          <p:cNvCxnSpPr/>
          <p:nvPr/>
        </p:nvCxnSpPr>
        <p:spPr>
          <a:xfrm flipH="1">
            <a:off x="5724129" y="2636912"/>
            <a:ext cx="216023" cy="719"/>
          </a:xfrm>
          <a:prstGeom prst="straightConnector1">
            <a:avLst/>
          </a:prstGeom>
          <a:ln>
            <a:solidFill>
              <a:srgbClr val="00206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Rechte verbindingslijn met pijl 24"/>
          <p:cNvCxnSpPr/>
          <p:nvPr/>
        </p:nvCxnSpPr>
        <p:spPr>
          <a:xfrm flipH="1">
            <a:off x="5709318" y="4725144"/>
            <a:ext cx="216023" cy="719"/>
          </a:xfrm>
          <a:prstGeom prst="straightConnector1">
            <a:avLst/>
          </a:prstGeom>
          <a:ln>
            <a:solidFill>
              <a:srgbClr val="00206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Rechte verbindingslijn met pijl 25"/>
          <p:cNvCxnSpPr/>
          <p:nvPr/>
        </p:nvCxnSpPr>
        <p:spPr>
          <a:xfrm flipH="1">
            <a:off x="3059832" y="4796433"/>
            <a:ext cx="216023" cy="719"/>
          </a:xfrm>
          <a:prstGeom prst="straightConnector1">
            <a:avLst/>
          </a:prstGeom>
          <a:ln>
            <a:solidFill>
              <a:srgbClr val="00206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hthoek 17"/>
          <p:cNvSpPr/>
          <p:nvPr/>
        </p:nvSpPr>
        <p:spPr>
          <a:xfrm>
            <a:off x="285123" y="128371"/>
            <a:ext cx="7740667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nl-NL" sz="2800" dirty="0">
                <a:solidFill>
                  <a:schemeClr val="bg1"/>
                </a:solidFill>
              </a:rPr>
              <a:t>Thuismonitoring medicijnspiegels (AUC)</a:t>
            </a: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66" t="10034" r="21585" b="60203"/>
          <a:stretch/>
        </p:blipFill>
        <p:spPr bwMode="auto">
          <a:xfrm>
            <a:off x="3304366" y="1840631"/>
            <a:ext cx="2423954" cy="1678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C93F9-4B47-4AD9-BEE5-06F168F7A26E}" type="datetime1">
              <a:rPr lang="nl-NL" smtClean="0"/>
              <a:t>25-10-2017</a:t>
            </a:fld>
            <a:endParaRPr lang="nl-NL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3D4BC-F6E1-4A0E-8A9B-3BED12FBD097}" type="slidenum">
              <a:rPr lang="nl-NL" smtClean="0"/>
              <a:t>23</a:t>
            </a:fld>
            <a:endParaRPr lang="nl-NL"/>
          </a:p>
        </p:txBody>
      </p:sp>
      <p:sp>
        <p:nvSpPr>
          <p:cNvPr id="4" name="Tekstvak 3"/>
          <p:cNvSpPr txBox="1"/>
          <p:nvPr/>
        </p:nvSpPr>
        <p:spPr>
          <a:xfrm>
            <a:off x="2532888" y="5989320"/>
            <a:ext cx="4471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accent6"/>
                </a:solidFill>
              </a:rPr>
              <a:t>Meten </a:t>
            </a:r>
            <a:r>
              <a:rPr lang="nl-NL" dirty="0" err="1">
                <a:solidFill>
                  <a:schemeClr val="accent6"/>
                </a:solidFill>
              </a:rPr>
              <a:t>kreatinine</a:t>
            </a:r>
            <a:r>
              <a:rPr lang="nl-NL" dirty="0">
                <a:solidFill>
                  <a:schemeClr val="accent6"/>
                </a:solidFill>
              </a:rPr>
              <a:t> (nierfunctie) is ook mogelijk</a:t>
            </a:r>
            <a:endParaRPr lang="en-US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160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DBS inmiddels beschikbaar voor: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7FA90C02-9E2D-435E-A760-331003419DCA}" type="datetime1">
              <a:rPr lang="nl-NL" altLang="nl-NL" smtClean="0"/>
              <a:t>25-10-2017</a:t>
            </a:fld>
            <a:endParaRPr lang="en-US" alt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nl-NL"/>
              <a:t>CSFORUM</a:t>
            </a:r>
          </a:p>
        </p:txBody>
      </p:sp>
      <p:pic>
        <p:nvPicPr>
          <p:cNvPr id="7" name="Picture 5" descr="pill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2060575"/>
            <a:ext cx="2922587" cy="2503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450157" y="997502"/>
            <a:ext cx="80772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93675" indent="-193675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571500" indent="-187325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/>
              <a:buChar char="•"/>
              <a:defRPr sz="2000">
                <a:solidFill>
                  <a:schemeClr val="bg2"/>
                </a:solidFill>
                <a:latin typeface="+mn-lt"/>
              </a:defRPr>
            </a:lvl2pPr>
            <a:lvl3pPr marL="1046163" indent="-185738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/>
              <a:buChar char="•"/>
              <a:defRPr>
                <a:solidFill>
                  <a:schemeClr val="bg2"/>
                </a:solidFill>
                <a:latin typeface="+mn-lt"/>
              </a:defRPr>
            </a:lvl3pPr>
            <a:lvl4pPr marL="1431925" indent="-195263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/>
              <a:buChar char="•"/>
              <a:defRPr>
                <a:solidFill>
                  <a:schemeClr val="bg2"/>
                </a:solidFill>
                <a:latin typeface="+mn-lt"/>
              </a:defRPr>
            </a:lvl4pPr>
            <a:lvl5pPr marL="1909763" indent="-192088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/>
              <a:buChar char="•"/>
              <a:defRPr>
                <a:solidFill>
                  <a:schemeClr val="bg2"/>
                </a:solidFill>
                <a:latin typeface="+mn-lt"/>
              </a:defRPr>
            </a:lvl5pPr>
            <a:lvl6pPr marL="2366963" indent="-192088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/>
              <a:buChar char="•"/>
              <a:defRPr>
                <a:solidFill>
                  <a:schemeClr val="bg2"/>
                </a:solidFill>
                <a:latin typeface="+mn-lt"/>
              </a:defRPr>
            </a:lvl6pPr>
            <a:lvl7pPr marL="2824163" indent="-192088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/>
              <a:buChar char="•"/>
              <a:defRPr>
                <a:solidFill>
                  <a:schemeClr val="bg2"/>
                </a:solidFill>
                <a:latin typeface="+mn-lt"/>
              </a:defRPr>
            </a:lvl7pPr>
            <a:lvl8pPr marL="3281363" indent="-192088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/>
              <a:buChar char="•"/>
              <a:defRPr>
                <a:solidFill>
                  <a:schemeClr val="bg2"/>
                </a:solidFill>
                <a:latin typeface="+mn-lt"/>
              </a:defRPr>
            </a:lvl8pPr>
            <a:lvl9pPr marL="3738563" indent="-192088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/>
              <a:buChar char="•"/>
              <a:defRPr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nl-NL" dirty="0">
                <a:solidFill>
                  <a:srgbClr val="00B050"/>
                </a:solidFill>
              </a:rPr>
              <a:t>Ciclosporine </a:t>
            </a:r>
          </a:p>
          <a:p>
            <a:endParaRPr lang="nl-NL" dirty="0">
              <a:solidFill>
                <a:srgbClr val="00B050"/>
              </a:solidFill>
            </a:endParaRPr>
          </a:p>
          <a:p>
            <a:r>
              <a:rPr lang="nl-NL" dirty="0" err="1">
                <a:solidFill>
                  <a:srgbClr val="00B050"/>
                </a:solidFill>
              </a:rPr>
              <a:t>Tacrolimus</a:t>
            </a:r>
            <a:endParaRPr lang="nl-NL" dirty="0">
              <a:solidFill>
                <a:srgbClr val="00B050"/>
              </a:solidFill>
            </a:endParaRPr>
          </a:p>
          <a:p>
            <a:endParaRPr lang="nl-NL" sz="1500" dirty="0">
              <a:solidFill>
                <a:srgbClr val="00B050"/>
              </a:solidFill>
            </a:endParaRPr>
          </a:p>
          <a:p>
            <a:r>
              <a:rPr lang="nl-NL" dirty="0" err="1">
                <a:solidFill>
                  <a:srgbClr val="00B050"/>
                </a:solidFill>
              </a:rPr>
              <a:t>Mycofenolzuur</a:t>
            </a:r>
            <a:endParaRPr lang="nl-NL" dirty="0">
              <a:solidFill>
                <a:srgbClr val="00B050"/>
              </a:solidFill>
            </a:endParaRPr>
          </a:p>
          <a:p>
            <a:endParaRPr lang="nl-NL" sz="1500" dirty="0">
              <a:solidFill>
                <a:srgbClr val="00B050"/>
              </a:solidFill>
            </a:endParaRPr>
          </a:p>
          <a:p>
            <a:pPr>
              <a:lnSpc>
                <a:spcPct val="100000"/>
              </a:lnSpc>
            </a:pPr>
            <a:r>
              <a:rPr lang="nl-NL" dirty="0" err="1">
                <a:solidFill>
                  <a:srgbClr val="00B050"/>
                </a:solidFill>
              </a:rPr>
              <a:t>Sirolimus</a:t>
            </a:r>
            <a:endParaRPr lang="nl-NL" dirty="0">
              <a:solidFill>
                <a:srgbClr val="00B050"/>
              </a:solidFill>
            </a:endParaRPr>
          </a:p>
          <a:p>
            <a:pPr>
              <a:lnSpc>
                <a:spcPct val="100000"/>
              </a:lnSpc>
            </a:pPr>
            <a:endParaRPr lang="nl-NL" dirty="0">
              <a:solidFill>
                <a:srgbClr val="00B050"/>
              </a:solidFill>
            </a:endParaRPr>
          </a:p>
          <a:p>
            <a:r>
              <a:rPr lang="nl-NL" dirty="0" err="1">
                <a:solidFill>
                  <a:srgbClr val="00B050"/>
                </a:solidFill>
              </a:rPr>
              <a:t>Everolimus</a:t>
            </a:r>
            <a:endParaRPr lang="nl-NL" dirty="0">
              <a:solidFill>
                <a:srgbClr val="00B050"/>
              </a:solidFill>
            </a:endParaRPr>
          </a:p>
          <a:p>
            <a:endParaRPr lang="nl-NL" sz="1500" dirty="0"/>
          </a:p>
        </p:txBody>
      </p:sp>
    </p:spTree>
    <p:extLst>
      <p:ext uri="{BB962C8B-B14F-4D97-AF65-F5344CB8AC3E}">
        <p14:creationId xmlns:p14="http://schemas.microsoft.com/office/powerpoint/2010/main" val="3935339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D8CA5-4CF9-416E-B729-9A2928982E79}" type="datetime1">
              <a:rPr lang="nl-NL" smtClean="0"/>
              <a:t>25-10-2017</a:t>
            </a:fld>
            <a:endParaRPr lang="nl-NL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3D4BC-F6E1-4A0E-8A9B-3BED12FBD097}" type="slidenum">
              <a:rPr lang="nl-NL" smtClean="0"/>
              <a:t>25</a:t>
            </a:fld>
            <a:endParaRPr lang="nl-NL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761" y="1131099"/>
            <a:ext cx="7376583" cy="411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hthoek 4"/>
          <p:cNvSpPr/>
          <p:nvPr/>
        </p:nvSpPr>
        <p:spPr>
          <a:xfrm>
            <a:off x="310097" y="207427"/>
            <a:ext cx="6069610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nl-NL" sz="2400" b="1" dirty="0">
                <a:solidFill>
                  <a:schemeClr val="bg1"/>
                </a:solidFill>
                <a:latin typeface="+mj-lt"/>
              </a:rPr>
              <a:t>DBS: mogelijkheid tot meten in plasma/serum</a:t>
            </a:r>
          </a:p>
        </p:txBody>
      </p:sp>
      <p:sp>
        <p:nvSpPr>
          <p:cNvPr id="6" name="Rechthoek 5"/>
          <p:cNvSpPr/>
          <p:nvPr/>
        </p:nvSpPr>
        <p:spPr>
          <a:xfrm>
            <a:off x="789709" y="5358585"/>
            <a:ext cx="72736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tx2"/>
                </a:solidFill>
              </a:rPr>
              <a:t>Meten</a:t>
            </a:r>
            <a:r>
              <a:rPr lang="en-US" dirty="0">
                <a:solidFill>
                  <a:schemeClr val="tx2"/>
                </a:solidFill>
              </a:rPr>
              <a:t> van </a:t>
            </a:r>
            <a:r>
              <a:rPr lang="en-US" dirty="0" err="1">
                <a:solidFill>
                  <a:schemeClr val="tx2"/>
                </a:solidFill>
              </a:rPr>
              <a:t>andere</a:t>
            </a:r>
            <a:r>
              <a:rPr lang="en-US" dirty="0">
                <a:solidFill>
                  <a:schemeClr val="tx2"/>
                </a:solidFill>
              </a:rPr>
              <a:t> biomarkers in de </a:t>
            </a:r>
            <a:r>
              <a:rPr lang="en-US" dirty="0" err="1">
                <a:solidFill>
                  <a:schemeClr val="tx2"/>
                </a:solidFill>
              </a:rPr>
              <a:t>toekomst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ook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mogelijk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4386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7"/>
          <p:cNvSpPr/>
          <p:nvPr/>
        </p:nvSpPr>
        <p:spPr>
          <a:xfrm>
            <a:off x="123680" y="127293"/>
            <a:ext cx="7740667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nl-NL" sz="2800" dirty="0">
                <a:solidFill>
                  <a:schemeClr val="bg1"/>
                </a:solidFill>
              </a:rPr>
              <a:t>DBS: automatiseren workflow </a:t>
            </a: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859" y="4434621"/>
            <a:ext cx="2987155" cy="1680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8681" y="1357547"/>
            <a:ext cx="5210580" cy="3907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253" y="1357547"/>
            <a:ext cx="2566369" cy="1846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465A8-7774-484D-9117-91A20BCA74D6}" type="datetime1">
              <a:rPr lang="nl-NL" smtClean="0"/>
              <a:t>25-10-2017</a:t>
            </a:fld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3D4BC-F6E1-4A0E-8A9B-3BED12FBD097}" type="slidenum">
              <a:rPr lang="nl-NL" smtClean="0"/>
              <a:t>26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949982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3D4BC-F6E1-4A0E-8A9B-3BED12FBD097}" type="slidenum">
              <a:rPr lang="nl-NL" smtClean="0"/>
              <a:t>27</a:t>
            </a:fld>
            <a:endParaRPr lang="nl-NL"/>
          </a:p>
        </p:txBody>
      </p:sp>
      <p:sp>
        <p:nvSpPr>
          <p:cNvPr id="4" name="Rectangle 3"/>
          <p:cNvSpPr/>
          <p:nvPr/>
        </p:nvSpPr>
        <p:spPr>
          <a:xfrm>
            <a:off x="131140" y="209823"/>
            <a:ext cx="7265387" cy="6093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dirty="0" err="1">
                <a:solidFill>
                  <a:schemeClr val="bg1"/>
                </a:solidFill>
              </a:rPr>
              <a:t>Persoonlijke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streefwaarden</a:t>
            </a:r>
            <a:r>
              <a:rPr lang="en-US" sz="2800" dirty="0">
                <a:solidFill>
                  <a:schemeClr val="bg1"/>
                </a:solidFill>
              </a:rPr>
              <a:t> (Medical Dashboard)</a:t>
            </a:r>
            <a:endParaRPr lang="nl-NL" sz="2800" dirty="0">
              <a:solidFill>
                <a:schemeClr val="bg1"/>
              </a:solidFill>
            </a:endParaRP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24F96-5AE6-4FF2-8811-09BE363FBA55}" type="datetime1">
              <a:rPr lang="nl-NL" smtClean="0"/>
              <a:t>25-10-2017</a:t>
            </a:fld>
            <a:endParaRPr lang="nl-NL"/>
          </a:p>
        </p:txBody>
      </p:sp>
      <p:sp>
        <p:nvSpPr>
          <p:cNvPr id="6" name="Tekstvak 5"/>
          <p:cNvSpPr txBox="1"/>
          <p:nvPr/>
        </p:nvSpPr>
        <p:spPr>
          <a:xfrm>
            <a:off x="1502741" y="1878677"/>
            <a:ext cx="7326557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bg2"/>
                </a:solidFill>
              </a:rPr>
              <a:t>Niet elke patiënt is gelijk.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>
              <a:solidFill>
                <a:schemeClr val="bg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>
              <a:solidFill>
                <a:schemeClr val="bg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bg2"/>
                </a:solidFill>
              </a:rPr>
              <a:t>Sommige patiënten wijken </a:t>
            </a:r>
            <a:r>
              <a:rPr lang="nl-NL" dirty="0" err="1">
                <a:solidFill>
                  <a:schemeClr val="bg2"/>
                </a:solidFill>
              </a:rPr>
              <a:t>kwa</a:t>
            </a:r>
            <a:r>
              <a:rPr lang="nl-NL" dirty="0">
                <a:solidFill>
                  <a:schemeClr val="bg2"/>
                </a:solidFill>
              </a:rPr>
              <a:t> dosering af van algemene streefwaarden.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>
              <a:solidFill>
                <a:schemeClr val="bg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>
              <a:solidFill>
                <a:schemeClr val="bg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>
              <a:solidFill>
                <a:schemeClr val="bg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>
              <a:solidFill>
                <a:schemeClr val="bg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>
              <a:solidFill>
                <a:schemeClr val="bg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bg2"/>
                </a:solidFill>
              </a:rPr>
              <a:t>In het patiëntendossier is er nu ruimte om dit gemakkelijk vast te leggen.</a:t>
            </a:r>
          </a:p>
          <a:p>
            <a:endParaRPr lang="en-US" dirty="0">
              <a:solidFill>
                <a:schemeClr val="bg2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741" y="922947"/>
            <a:ext cx="6026723" cy="5564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575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3D4BC-F6E1-4A0E-8A9B-3BED12FBD097}" type="slidenum">
              <a:rPr lang="nl-NL" smtClean="0"/>
              <a:t>28</a:t>
            </a:fld>
            <a:endParaRPr lang="nl-NL"/>
          </a:p>
        </p:txBody>
      </p:sp>
      <p:sp>
        <p:nvSpPr>
          <p:cNvPr id="3" name="Tekstvak 2"/>
          <p:cNvSpPr txBox="1"/>
          <p:nvPr/>
        </p:nvSpPr>
        <p:spPr>
          <a:xfrm>
            <a:off x="640080" y="347472"/>
            <a:ext cx="37749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dirty="0">
                <a:latin typeface="+mj-lt"/>
              </a:rPr>
              <a:t>Nieuw en lopend onderzoek</a:t>
            </a:r>
            <a:endParaRPr lang="en-US" sz="2400" b="1" dirty="0">
              <a:latin typeface="+mj-lt"/>
            </a:endParaRP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6A941-E8D5-4260-B9BC-2A709723E9ED}" type="datetime1">
              <a:rPr lang="nl-NL" smtClean="0"/>
              <a:t>25-10-2017</a:t>
            </a:fld>
            <a:endParaRPr lang="nl-NL"/>
          </a:p>
        </p:txBody>
      </p:sp>
      <p:sp>
        <p:nvSpPr>
          <p:cNvPr id="5" name="Tekstvak 4"/>
          <p:cNvSpPr txBox="1"/>
          <p:nvPr/>
        </p:nvSpPr>
        <p:spPr>
          <a:xfrm>
            <a:off x="640080" y="1490472"/>
            <a:ext cx="755367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chemeClr val="accent6"/>
                </a:solidFill>
              </a:rPr>
              <a:t>Individualisatie dosering inductietherapie zinvol? (</a:t>
            </a:r>
            <a:r>
              <a:rPr lang="nl-NL" sz="2000" dirty="0" err="1">
                <a:solidFill>
                  <a:schemeClr val="accent6"/>
                </a:solidFill>
              </a:rPr>
              <a:t>oa</a:t>
            </a:r>
            <a:r>
              <a:rPr lang="nl-NL" sz="2000" dirty="0">
                <a:solidFill>
                  <a:schemeClr val="accent6"/>
                </a:solidFill>
              </a:rPr>
              <a:t> </a:t>
            </a:r>
            <a:r>
              <a:rPr lang="nl-NL" sz="2000" dirty="0" err="1">
                <a:solidFill>
                  <a:schemeClr val="accent6"/>
                </a:solidFill>
              </a:rPr>
              <a:t>Alemtuzumab</a:t>
            </a:r>
            <a:r>
              <a:rPr lang="nl-NL" sz="2000" dirty="0">
                <a:solidFill>
                  <a:schemeClr val="accent6"/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000" dirty="0">
              <a:solidFill>
                <a:schemeClr val="accent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000" dirty="0">
              <a:solidFill>
                <a:schemeClr val="accent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000" dirty="0">
              <a:solidFill>
                <a:schemeClr val="accent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000" dirty="0">
              <a:solidFill>
                <a:schemeClr val="accent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accent6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202" y="2356523"/>
            <a:ext cx="4605425" cy="3335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89442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D8CA5-4CF9-416E-B729-9A2928982E79}" type="datetime1">
              <a:rPr lang="nl-NL" smtClean="0"/>
              <a:t>25-10-2017</a:t>
            </a:fld>
            <a:endParaRPr lang="nl-NL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3D4BC-F6E1-4A0E-8A9B-3BED12FBD097}" type="slidenum">
              <a:rPr lang="nl-NL" smtClean="0"/>
              <a:t>29</a:t>
            </a:fld>
            <a:endParaRPr lang="nl-NL"/>
          </a:p>
        </p:txBody>
      </p:sp>
      <p:sp>
        <p:nvSpPr>
          <p:cNvPr id="4" name="Rechthoek 3"/>
          <p:cNvSpPr/>
          <p:nvPr/>
        </p:nvSpPr>
        <p:spPr>
          <a:xfrm>
            <a:off x="773083" y="1493166"/>
            <a:ext cx="7248699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200" dirty="0">
                <a:solidFill>
                  <a:schemeClr val="accent6"/>
                </a:solidFill>
              </a:rPr>
              <a:t>Zoeken naar </a:t>
            </a:r>
            <a:r>
              <a:rPr lang="nl-NL" sz="2200" dirty="0" err="1">
                <a:solidFill>
                  <a:schemeClr val="accent6"/>
                </a:solidFill>
              </a:rPr>
              <a:t>farmacogenetische</a:t>
            </a:r>
            <a:r>
              <a:rPr lang="nl-NL" sz="2200" dirty="0">
                <a:solidFill>
                  <a:schemeClr val="accent6"/>
                </a:solidFill>
              </a:rPr>
              <a:t> merkers als voorspeller bijwerkingen: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200" dirty="0">
              <a:solidFill>
                <a:schemeClr val="accent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200" dirty="0">
                <a:solidFill>
                  <a:schemeClr val="accent6"/>
                </a:solidFill>
              </a:rPr>
              <a:t>Voornamelijk bij: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200" dirty="0">
              <a:solidFill>
                <a:schemeClr val="accent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200" dirty="0" err="1">
                <a:solidFill>
                  <a:schemeClr val="accent6"/>
                </a:solidFill>
              </a:rPr>
              <a:t>Everolimus</a:t>
            </a:r>
            <a:endParaRPr lang="nl-NL" sz="2200" dirty="0">
              <a:solidFill>
                <a:schemeClr val="accent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200" dirty="0" err="1">
                <a:solidFill>
                  <a:schemeClr val="accent6"/>
                </a:solidFill>
              </a:rPr>
              <a:t>Tacrolimus</a:t>
            </a:r>
            <a:endParaRPr lang="nl-NL" sz="2200" dirty="0">
              <a:solidFill>
                <a:schemeClr val="accent6"/>
              </a:solidFill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640080" y="347472"/>
            <a:ext cx="37749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dirty="0">
                <a:latin typeface="+mj-lt"/>
              </a:rPr>
              <a:t>Nieuw en lopend onderzoek</a:t>
            </a:r>
            <a:endParaRPr lang="en-US" sz="2400" b="1" dirty="0">
              <a:latin typeface="+mj-lt"/>
            </a:endParaRPr>
          </a:p>
        </p:txBody>
      </p:sp>
      <p:sp>
        <p:nvSpPr>
          <p:cNvPr id="6" name="AutoShape 2" descr="Afbeeldingsresultaat voor personalized medicine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Afbeeldingsresultaat voor personalized medicine"/>
          <p:cNvSpPr>
            <a:spLocks noChangeAspect="1" noChangeArrowheads="1"/>
          </p:cNvSpPr>
          <p:nvPr/>
        </p:nvSpPr>
        <p:spPr bwMode="auto">
          <a:xfrm>
            <a:off x="1524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389" y="2724272"/>
            <a:ext cx="4618546" cy="3311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28878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Personalised</a:t>
            </a:r>
            <a:r>
              <a:rPr lang="nl-NL" dirty="0"/>
              <a:t> </a:t>
            </a:r>
            <a:r>
              <a:rPr lang="nl-NL" dirty="0" err="1"/>
              <a:t>Medicine</a:t>
            </a:r>
            <a:endParaRPr lang="en-US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Definitie:</a:t>
            </a:r>
          </a:p>
          <a:p>
            <a:endParaRPr lang="nl-NL" dirty="0"/>
          </a:p>
          <a:p>
            <a:r>
              <a:rPr lang="nl-NL" dirty="0"/>
              <a:t>“een model waarbij gebruik gemaakt wordt van individuele kenmerken om een afgestemde therapeutische strategie voor de juiste persoon op het juiste moment te kiezen”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9D3D4BC-F6E1-4A0E-8A9B-3BED12FBD097}" type="slidenum">
              <a:rPr lang="nl-NL" smtClean="0"/>
              <a:t>3</a:t>
            </a:fld>
            <a:endParaRPr lang="nl-NL"/>
          </a:p>
        </p:txBody>
      </p:sp>
      <p:sp>
        <p:nvSpPr>
          <p:cNvPr id="5" name="Rechthoek 4"/>
          <p:cNvSpPr/>
          <p:nvPr/>
        </p:nvSpPr>
        <p:spPr>
          <a:xfrm>
            <a:off x="466344" y="3722269"/>
            <a:ext cx="82387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000" dirty="0">
                <a:solidFill>
                  <a:schemeClr val="accent6"/>
                </a:solidFill>
              </a:rPr>
              <a:t>Specifiek bij niertransplantatie:</a:t>
            </a:r>
          </a:p>
          <a:p>
            <a:endParaRPr lang="nl-NL" sz="2000" dirty="0">
              <a:solidFill>
                <a:schemeClr val="accent6"/>
              </a:solidFill>
            </a:endParaRPr>
          </a:p>
          <a:p>
            <a:r>
              <a:rPr lang="nl-NL" sz="2000" dirty="0">
                <a:solidFill>
                  <a:schemeClr val="accent6"/>
                </a:solidFill>
              </a:rPr>
              <a:t>Het individualiseren van de </a:t>
            </a:r>
            <a:r>
              <a:rPr lang="nl-NL" sz="2000" dirty="0" err="1">
                <a:solidFill>
                  <a:schemeClr val="accent6"/>
                </a:solidFill>
              </a:rPr>
              <a:t>afweeronderdrukkende</a:t>
            </a:r>
            <a:r>
              <a:rPr lang="nl-NL" sz="2000" dirty="0">
                <a:solidFill>
                  <a:schemeClr val="accent6"/>
                </a:solidFill>
              </a:rPr>
              <a:t> medicatie ter voorkoming van afstoting van de donornier en bijwerkingen.</a:t>
            </a:r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C87DEE4-C6F6-4B67-AE1A-CA12DDC68DB4}" type="datetime1">
              <a:rPr lang="nl-NL" smtClean="0"/>
              <a:t>25-10-2017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914907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D8CA5-4CF9-416E-B729-9A2928982E79}" type="datetime1">
              <a:rPr lang="nl-NL" smtClean="0"/>
              <a:t>25-10-2017</a:t>
            </a:fld>
            <a:endParaRPr lang="nl-NL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3D4BC-F6E1-4A0E-8A9B-3BED12FBD097}" type="slidenum">
              <a:rPr lang="nl-NL" smtClean="0"/>
              <a:t>30</a:t>
            </a:fld>
            <a:endParaRPr lang="nl-NL"/>
          </a:p>
        </p:txBody>
      </p:sp>
      <p:sp>
        <p:nvSpPr>
          <p:cNvPr id="4" name="Rechthoek 3"/>
          <p:cNvSpPr/>
          <p:nvPr/>
        </p:nvSpPr>
        <p:spPr>
          <a:xfrm>
            <a:off x="640080" y="1293798"/>
            <a:ext cx="758120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accent6"/>
                </a:solidFill>
              </a:rPr>
              <a:t>ICT ondersteuning bij verbetering therapietrouw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>
              <a:solidFill>
                <a:schemeClr val="accent6"/>
              </a:solidFill>
            </a:endParaRPr>
          </a:p>
          <a:p>
            <a:r>
              <a:rPr lang="nl-NL" dirty="0">
                <a:solidFill>
                  <a:schemeClr val="accent6"/>
                </a:solidFill>
              </a:rPr>
              <a:t>Verbeteren:</a:t>
            </a:r>
          </a:p>
          <a:p>
            <a:endParaRPr lang="nl-NL" dirty="0">
              <a:solidFill>
                <a:schemeClr val="accent6"/>
              </a:solidFill>
            </a:endParaRP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accent6"/>
                </a:solidFill>
              </a:rPr>
              <a:t>Duidelijkheid</a:t>
            </a:r>
            <a:endParaRPr lang="en-US" dirty="0">
              <a:solidFill>
                <a:schemeClr val="accent6"/>
              </a:solidFill>
            </a:endParaRP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accent6"/>
                </a:solidFill>
              </a:rPr>
              <a:t>Kennis</a:t>
            </a:r>
            <a:endParaRPr lang="en-US" dirty="0">
              <a:solidFill>
                <a:schemeClr val="accent6"/>
              </a:solidFill>
            </a:endParaRP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accent6"/>
                </a:solidFill>
              </a:rPr>
              <a:t>Aanbieden</a:t>
            </a:r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 err="1">
                <a:solidFill>
                  <a:schemeClr val="accent6"/>
                </a:solidFill>
              </a:rPr>
              <a:t>hulpmiddelen</a:t>
            </a:r>
            <a:endParaRPr lang="en-US" dirty="0">
              <a:solidFill>
                <a:schemeClr val="accent6"/>
              </a:solidFill>
            </a:endParaRP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accent6"/>
                </a:solidFill>
              </a:rPr>
              <a:t>Medicatiereview</a:t>
            </a:r>
            <a:endParaRPr lang="en-US" dirty="0">
              <a:solidFill>
                <a:schemeClr val="accent6"/>
              </a:solidFill>
            </a:endParaRP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accent6"/>
                </a:solidFill>
              </a:rPr>
              <a:t>Inzicht</a:t>
            </a:r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 err="1">
                <a:solidFill>
                  <a:schemeClr val="accent6"/>
                </a:solidFill>
              </a:rPr>
              <a:t>dokter</a:t>
            </a:r>
            <a:r>
              <a:rPr lang="en-US" dirty="0">
                <a:solidFill>
                  <a:schemeClr val="accent6"/>
                </a:solidFill>
              </a:rPr>
              <a:t> in compliance patient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>
              <a:solidFill>
                <a:schemeClr val="accent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>
              <a:solidFill>
                <a:schemeClr val="accent6"/>
              </a:solidFill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640080" y="347472"/>
            <a:ext cx="37749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dirty="0">
                <a:latin typeface="+mj-lt"/>
              </a:rPr>
              <a:t>Nieuw en lopend onderzoek</a:t>
            </a:r>
            <a:endParaRPr lang="en-US" sz="2400" b="1" dirty="0">
              <a:latin typeface="+mj-lt"/>
            </a:endParaRPr>
          </a:p>
        </p:txBody>
      </p:sp>
      <p:pic>
        <p:nvPicPr>
          <p:cNvPr id="6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7437" y="2097091"/>
            <a:ext cx="3955447" cy="2872679"/>
          </a:xfrm>
          <a:prstGeom prst="rect">
            <a:avLst/>
          </a:prstGeom>
        </p:spPr>
      </p:pic>
      <p:sp>
        <p:nvSpPr>
          <p:cNvPr id="7" name="Tekstvak 2"/>
          <p:cNvSpPr txBox="1"/>
          <p:nvPr/>
        </p:nvSpPr>
        <p:spPr>
          <a:xfrm>
            <a:off x="5314532" y="5021746"/>
            <a:ext cx="27687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dirty="0">
                <a:solidFill>
                  <a:srgbClr val="002060"/>
                </a:solidFill>
                <a:latin typeface="+mj-lt"/>
              </a:rPr>
              <a:t>Inzet </a:t>
            </a:r>
            <a:r>
              <a:rPr lang="nl-NL" sz="2000" dirty="0" err="1">
                <a:solidFill>
                  <a:srgbClr val="002060"/>
                </a:solidFill>
                <a:latin typeface="+mj-lt"/>
              </a:rPr>
              <a:t>Medical</a:t>
            </a:r>
            <a:r>
              <a:rPr lang="nl-NL" sz="2000" dirty="0">
                <a:solidFill>
                  <a:srgbClr val="002060"/>
                </a:solidFill>
                <a:latin typeface="+mj-lt"/>
              </a:rPr>
              <a:t> Dashboard</a:t>
            </a:r>
          </a:p>
        </p:txBody>
      </p:sp>
      <p:pic>
        <p:nvPicPr>
          <p:cNvPr id="8" name="Afbeelding 4"/>
          <p:cNvPicPr>
            <a:picLocks noChangeAspect="1"/>
          </p:cNvPicPr>
          <p:nvPr/>
        </p:nvPicPr>
        <p:blipFill rotWithShape="1">
          <a:blip r:embed="rId3"/>
          <a:srcRect r="7143"/>
          <a:stretch/>
        </p:blipFill>
        <p:spPr>
          <a:xfrm>
            <a:off x="5026500" y="2149067"/>
            <a:ext cx="2952328" cy="1800200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4"/>
          <a:srcRect t="15182" b="14901"/>
          <a:stretch/>
        </p:blipFill>
        <p:spPr>
          <a:xfrm>
            <a:off x="848959" y="4748580"/>
            <a:ext cx="2725513" cy="15244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77066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Vragen</a:t>
            </a:r>
            <a:r>
              <a:rPr lang="en-US" dirty="0"/>
              <a:t> ?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EBEADF0-7B6F-4537-81B8-618D48A7CE0C}" type="datetime1">
              <a:rPr lang="nl-NL" altLang="nl-NL" smtClean="0"/>
              <a:t>25-10-2017</a:t>
            </a:fld>
            <a:endParaRPr lang="en-US" alt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nl-NL"/>
              <a:t>CSFORUM</a:t>
            </a:r>
          </a:p>
        </p:txBody>
      </p:sp>
      <p:pic>
        <p:nvPicPr>
          <p:cNvPr id="6" name="Picture 2" descr="https://encrypted-tbn3.gstatic.com/images?q=tbn:ANd9GcQmDKmcwZsRtqoKC2ZsPn7qnp8TbbtMDUxD2p99bMs2CcgRtV27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824" y="1612392"/>
            <a:ext cx="3688080" cy="3688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53603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Patiënt / Transplantaat overleving</a:t>
            </a:r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9D3D4BC-F6E1-4A0E-8A9B-3BED12FBD097}" type="slidenum">
              <a:rPr lang="nl-NL" smtClean="0"/>
              <a:t>4</a:t>
            </a:fld>
            <a:endParaRPr lang="nl-NL" dirty="0"/>
          </a:p>
        </p:txBody>
      </p:sp>
      <p:pic>
        <p:nvPicPr>
          <p:cNvPr id="5" name="Afbeelding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8166" y="1127501"/>
            <a:ext cx="2912367" cy="3018062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65806" y="1240351"/>
            <a:ext cx="2962393" cy="2985396"/>
          </a:xfrm>
          <a:prstGeom prst="rect">
            <a:avLst/>
          </a:prstGeom>
        </p:spPr>
      </p:pic>
      <p:pic>
        <p:nvPicPr>
          <p:cNvPr id="7" name="Afbeelding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0533" y="2345363"/>
            <a:ext cx="626654" cy="228273"/>
          </a:xfrm>
          <a:prstGeom prst="rect">
            <a:avLst/>
          </a:prstGeom>
        </p:spPr>
      </p:pic>
      <p:pic>
        <p:nvPicPr>
          <p:cNvPr id="8" name="Afbeelding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8199" y="2197274"/>
            <a:ext cx="626654" cy="228273"/>
          </a:xfrm>
          <a:prstGeom prst="rect">
            <a:avLst/>
          </a:prstGeom>
        </p:spPr>
      </p:pic>
      <p:pic>
        <p:nvPicPr>
          <p:cNvPr id="9" name="Afbeelding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0533" y="2538728"/>
            <a:ext cx="626654" cy="228273"/>
          </a:xfrm>
          <a:prstGeom prst="rect">
            <a:avLst/>
          </a:prstGeom>
        </p:spPr>
      </p:pic>
      <p:pic>
        <p:nvPicPr>
          <p:cNvPr id="10" name="Afbeelding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8199" y="2337773"/>
            <a:ext cx="626654" cy="228273"/>
          </a:xfrm>
          <a:prstGeom prst="rect">
            <a:avLst/>
          </a:prstGeom>
        </p:spPr>
      </p:pic>
      <p:pic>
        <p:nvPicPr>
          <p:cNvPr id="11" name="Afbeelding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0533" y="2960366"/>
            <a:ext cx="626654" cy="228273"/>
          </a:xfrm>
          <a:prstGeom prst="rect">
            <a:avLst/>
          </a:prstGeom>
        </p:spPr>
      </p:pic>
      <p:pic>
        <p:nvPicPr>
          <p:cNvPr id="12" name="Afbeelding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2079" y="3027124"/>
            <a:ext cx="626654" cy="228273"/>
          </a:xfrm>
          <a:prstGeom prst="rect">
            <a:avLst/>
          </a:prstGeom>
        </p:spPr>
      </p:pic>
      <p:pic>
        <p:nvPicPr>
          <p:cNvPr id="13" name="Afbeelding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00194" y="3382004"/>
            <a:ext cx="626654" cy="229795"/>
          </a:xfrm>
          <a:prstGeom prst="rect">
            <a:avLst/>
          </a:prstGeom>
        </p:spPr>
      </p:pic>
      <p:pic>
        <p:nvPicPr>
          <p:cNvPr id="14" name="Afbeelding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28199" y="3471424"/>
            <a:ext cx="626654" cy="229795"/>
          </a:xfrm>
          <a:prstGeom prst="rect">
            <a:avLst/>
          </a:prstGeom>
        </p:spPr>
      </p:pic>
      <p:sp>
        <p:nvSpPr>
          <p:cNvPr id="15" name="Tekstvak 14"/>
          <p:cNvSpPr txBox="1"/>
          <p:nvPr/>
        </p:nvSpPr>
        <p:spPr>
          <a:xfrm>
            <a:off x="900422" y="4580613"/>
            <a:ext cx="2557047" cy="10525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nl-NL" sz="2000" dirty="0">
                <a:solidFill>
                  <a:srgbClr val="002060"/>
                </a:solidFill>
              </a:rPr>
              <a:t>Patiëntoverleving</a:t>
            </a:r>
          </a:p>
          <a:p>
            <a:pPr algn="ctr">
              <a:lnSpc>
                <a:spcPct val="120000"/>
              </a:lnSpc>
            </a:pPr>
            <a:r>
              <a:rPr lang="nl-NL" sz="2000" dirty="0">
                <a:solidFill>
                  <a:srgbClr val="002060"/>
                </a:solidFill>
              </a:rPr>
              <a:t>(LUMC 1966-2014)</a:t>
            </a:r>
          </a:p>
          <a:p>
            <a:pPr algn="ctr">
              <a:lnSpc>
                <a:spcPct val="120000"/>
              </a:lnSpc>
            </a:pPr>
            <a:r>
              <a:rPr lang="nl-NL" sz="1200" dirty="0">
                <a:solidFill>
                  <a:srgbClr val="002060"/>
                </a:solidFill>
              </a:rPr>
              <a:t>(gecorrigeerd voor leeftijd ontvanger)</a:t>
            </a:r>
          </a:p>
        </p:txBody>
      </p:sp>
      <p:sp>
        <p:nvSpPr>
          <p:cNvPr id="16" name="Tekstvak 15"/>
          <p:cNvSpPr txBox="1"/>
          <p:nvPr/>
        </p:nvSpPr>
        <p:spPr>
          <a:xfrm>
            <a:off x="5157258" y="4580612"/>
            <a:ext cx="3099182" cy="10378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nl-NL" sz="2000" dirty="0" err="1">
                <a:solidFill>
                  <a:srgbClr val="002060"/>
                </a:solidFill>
              </a:rPr>
              <a:t>Niertransplantaatoverleving</a:t>
            </a:r>
            <a:endParaRPr lang="nl-NL" sz="2000" dirty="0">
              <a:solidFill>
                <a:srgbClr val="002060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nl-NL" sz="2000" dirty="0">
                <a:solidFill>
                  <a:srgbClr val="002060"/>
                </a:solidFill>
              </a:rPr>
              <a:t>(LUMC 1966-2014)</a:t>
            </a:r>
          </a:p>
          <a:p>
            <a:pPr algn="ctr">
              <a:lnSpc>
                <a:spcPct val="120000"/>
              </a:lnSpc>
            </a:pPr>
            <a:r>
              <a:rPr lang="nl-NL" sz="1200" dirty="0">
                <a:solidFill>
                  <a:srgbClr val="002060"/>
                </a:solidFill>
              </a:rPr>
              <a:t>(</a:t>
            </a:r>
            <a:r>
              <a:rPr lang="nl-NL" sz="1200" dirty="0" err="1">
                <a:solidFill>
                  <a:srgbClr val="002060"/>
                </a:solidFill>
              </a:rPr>
              <a:t>death-censored</a:t>
            </a:r>
            <a:r>
              <a:rPr lang="nl-NL" sz="1200" dirty="0">
                <a:solidFill>
                  <a:srgbClr val="002060"/>
                </a:solidFill>
              </a:rPr>
              <a:t>)</a:t>
            </a:r>
          </a:p>
        </p:txBody>
      </p:sp>
      <p:sp>
        <p:nvSpPr>
          <p:cNvPr id="17" name="Tijdelijke aanduiding voor datum 1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E651512-A48A-4689-AD90-8F95DA941A72}" type="datetime1">
              <a:rPr lang="nl-NL" smtClean="0"/>
              <a:t>25-10-2017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864414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Geneesmiddelen</a:t>
            </a:r>
            <a:r>
              <a:rPr lang="en-US" dirty="0"/>
              <a:t> </a:t>
            </a:r>
            <a:r>
              <a:rPr lang="en-US" dirty="0" err="1"/>
              <a:t>ter</a:t>
            </a:r>
            <a:r>
              <a:rPr lang="en-US" dirty="0"/>
              <a:t> </a:t>
            </a:r>
            <a:r>
              <a:rPr lang="en-US" dirty="0" err="1"/>
              <a:t>voorkoming</a:t>
            </a:r>
            <a:r>
              <a:rPr lang="en-US" dirty="0"/>
              <a:t> van </a:t>
            </a:r>
            <a:r>
              <a:rPr lang="en-US" dirty="0" err="1"/>
              <a:t>afstoting</a:t>
            </a:r>
            <a:r>
              <a:rPr lang="en-US" dirty="0"/>
              <a:t> </a:t>
            </a:r>
            <a:r>
              <a:rPr lang="en-US" dirty="0" err="1"/>
              <a:t>nier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7FA90C02-9E2D-435E-A760-331003419DCA}" type="datetime1">
              <a:rPr lang="nl-NL" altLang="nl-NL" smtClean="0"/>
              <a:t>25-10-2017</a:t>
            </a:fld>
            <a:endParaRPr lang="en-US" alt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nl-NL"/>
              <a:t>CSFORUM</a:t>
            </a:r>
          </a:p>
        </p:txBody>
      </p:sp>
      <p:pic>
        <p:nvPicPr>
          <p:cNvPr id="7" name="Picture 5" descr="pill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2060575"/>
            <a:ext cx="2922587" cy="2503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450157" y="997502"/>
            <a:ext cx="80772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93675" indent="-193675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571500" indent="-187325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/>
              <a:buChar char="•"/>
              <a:defRPr sz="2000">
                <a:solidFill>
                  <a:schemeClr val="bg2"/>
                </a:solidFill>
                <a:latin typeface="+mn-lt"/>
              </a:defRPr>
            </a:lvl2pPr>
            <a:lvl3pPr marL="1046163" indent="-185738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/>
              <a:buChar char="•"/>
              <a:defRPr>
                <a:solidFill>
                  <a:schemeClr val="bg2"/>
                </a:solidFill>
                <a:latin typeface="+mn-lt"/>
              </a:defRPr>
            </a:lvl3pPr>
            <a:lvl4pPr marL="1431925" indent="-195263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/>
              <a:buChar char="•"/>
              <a:defRPr>
                <a:solidFill>
                  <a:schemeClr val="bg2"/>
                </a:solidFill>
                <a:latin typeface="+mn-lt"/>
              </a:defRPr>
            </a:lvl4pPr>
            <a:lvl5pPr marL="1909763" indent="-192088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/>
              <a:buChar char="•"/>
              <a:defRPr>
                <a:solidFill>
                  <a:schemeClr val="bg2"/>
                </a:solidFill>
                <a:latin typeface="+mn-lt"/>
              </a:defRPr>
            </a:lvl5pPr>
            <a:lvl6pPr marL="2366963" indent="-192088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/>
              <a:buChar char="•"/>
              <a:defRPr>
                <a:solidFill>
                  <a:schemeClr val="bg2"/>
                </a:solidFill>
                <a:latin typeface="+mn-lt"/>
              </a:defRPr>
            </a:lvl6pPr>
            <a:lvl7pPr marL="2824163" indent="-192088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/>
              <a:buChar char="•"/>
              <a:defRPr>
                <a:solidFill>
                  <a:schemeClr val="bg2"/>
                </a:solidFill>
                <a:latin typeface="+mn-lt"/>
              </a:defRPr>
            </a:lvl7pPr>
            <a:lvl8pPr marL="3281363" indent="-192088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/>
              <a:buChar char="•"/>
              <a:defRPr>
                <a:solidFill>
                  <a:schemeClr val="bg2"/>
                </a:solidFill>
                <a:latin typeface="+mn-lt"/>
              </a:defRPr>
            </a:lvl8pPr>
            <a:lvl9pPr marL="3738563" indent="-192088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/>
              <a:buChar char="•"/>
              <a:defRPr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nl-NL" dirty="0">
                <a:solidFill>
                  <a:srgbClr val="00B050"/>
                </a:solidFill>
              </a:rPr>
              <a:t>Ciclosporine </a:t>
            </a:r>
          </a:p>
          <a:p>
            <a:r>
              <a:rPr lang="nl-NL" dirty="0" err="1">
                <a:solidFill>
                  <a:srgbClr val="00B050"/>
                </a:solidFill>
              </a:rPr>
              <a:t>Tacrolimus</a:t>
            </a:r>
            <a:endParaRPr lang="nl-NL" dirty="0">
              <a:solidFill>
                <a:srgbClr val="00B050"/>
              </a:solidFill>
            </a:endParaRPr>
          </a:p>
          <a:p>
            <a:endParaRPr lang="nl-NL" sz="1500" dirty="0">
              <a:solidFill>
                <a:srgbClr val="00B050"/>
              </a:solidFill>
            </a:endParaRPr>
          </a:p>
          <a:p>
            <a:r>
              <a:rPr lang="nl-NL" dirty="0" err="1">
                <a:solidFill>
                  <a:srgbClr val="00B050"/>
                </a:solidFill>
              </a:rPr>
              <a:t>Mycofenolzuur</a:t>
            </a:r>
            <a:endParaRPr lang="nl-NL" dirty="0">
              <a:solidFill>
                <a:srgbClr val="00B050"/>
              </a:solidFill>
            </a:endParaRPr>
          </a:p>
          <a:p>
            <a:endParaRPr lang="nl-NL" sz="1500" dirty="0">
              <a:solidFill>
                <a:srgbClr val="00B050"/>
              </a:solidFill>
            </a:endParaRPr>
          </a:p>
          <a:p>
            <a:pPr>
              <a:lnSpc>
                <a:spcPct val="100000"/>
              </a:lnSpc>
            </a:pPr>
            <a:r>
              <a:rPr lang="nl-NL" dirty="0" err="1">
                <a:solidFill>
                  <a:srgbClr val="00B050"/>
                </a:solidFill>
              </a:rPr>
              <a:t>Sirolimus</a:t>
            </a:r>
            <a:endParaRPr lang="nl-NL" dirty="0">
              <a:solidFill>
                <a:srgbClr val="00B050"/>
              </a:solidFill>
            </a:endParaRPr>
          </a:p>
          <a:p>
            <a:pPr>
              <a:lnSpc>
                <a:spcPct val="100000"/>
              </a:lnSpc>
            </a:pPr>
            <a:endParaRPr lang="nl-NL" dirty="0">
              <a:solidFill>
                <a:srgbClr val="00B050"/>
              </a:solidFill>
            </a:endParaRPr>
          </a:p>
          <a:p>
            <a:r>
              <a:rPr lang="nl-NL" dirty="0" err="1">
                <a:solidFill>
                  <a:srgbClr val="00B050"/>
                </a:solidFill>
              </a:rPr>
              <a:t>Everolimus</a:t>
            </a:r>
            <a:endParaRPr lang="nl-NL" dirty="0">
              <a:solidFill>
                <a:srgbClr val="00B050"/>
              </a:solidFill>
            </a:endParaRPr>
          </a:p>
          <a:p>
            <a:endParaRPr lang="nl-NL" sz="1500" dirty="0"/>
          </a:p>
        </p:txBody>
      </p:sp>
      <p:sp>
        <p:nvSpPr>
          <p:cNvPr id="2" name="Rechthoek 1"/>
          <p:cNvSpPr/>
          <p:nvPr/>
        </p:nvSpPr>
        <p:spPr>
          <a:xfrm>
            <a:off x="450157" y="4564063"/>
            <a:ext cx="4572000" cy="178510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tabLst>
                <a:tab pos="357188" algn="l"/>
              </a:tabLst>
            </a:pPr>
            <a:r>
              <a:rPr lang="nl-NL" sz="2200" dirty="0" err="1">
                <a:solidFill>
                  <a:srgbClr val="00B050"/>
                </a:solidFill>
              </a:rPr>
              <a:t>Prednisolon</a:t>
            </a:r>
            <a:endParaRPr lang="nl-NL" sz="2200" dirty="0">
              <a:solidFill>
                <a:srgbClr val="00B05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tabLst>
                <a:tab pos="357188" algn="l"/>
              </a:tabLst>
            </a:pPr>
            <a:endParaRPr lang="nl-NL" sz="2200" dirty="0">
              <a:solidFill>
                <a:srgbClr val="00B05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tabLst>
                <a:tab pos="357188" algn="l"/>
              </a:tabLst>
            </a:pPr>
            <a:r>
              <a:rPr lang="nl-NL" sz="2200" dirty="0">
                <a:solidFill>
                  <a:srgbClr val="00B050"/>
                </a:solidFill>
              </a:rPr>
              <a:t>Azathioprine</a:t>
            </a:r>
          </a:p>
          <a:p>
            <a:pPr marL="342900" indent="-342900">
              <a:buFont typeface="Arial" panose="020B0604020202020204" pitchFamily="34" charset="0"/>
              <a:buChar char="•"/>
              <a:tabLst>
                <a:tab pos="357188" algn="l"/>
              </a:tabLst>
            </a:pPr>
            <a:endParaRPr lang="nl-NL" sz="2200" dirty="0">
              <a:solidFill>
                <a:srgbClr val="00B05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tabLst>
                <a:tab pos="357188" algn="l"/>
              </a:tabLst>
            </a:pPr>
            <a:r>
              <a:rPr lang="en-US" sz="2200" dirty="0" err="1">
                <a:solidFill>
                  <a:srgbClr val="00B050"/>
                </a:solidFill>
                <a:cs typeface="Arial" charset="0"/>
              </a:rPr>
              <a:t>Belatacept</a:t>
            </a:r>
            <a:endParaRPr lang="en-US" sz="2200" dirty="0">
              <a:solidFill>
                <a:srgbClr val="00B05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432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dirty="0"/>
              <a:t>Farmacokinetiek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A630F2E-3C50-49F9-99E3-B92698683FC4}" type="datetime1">
              <a:rPr lang="nl-NL" altLang="nl-NL" smtClean="0"/>
              <a:t>25-10-2017</a:t>
            </a:fld>
            <a:endParaRPr lang="en-US" alt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83E8CFC-B87D-4E08-92E1-21E1BD5FC584}" type="slidenum">
              <a:rPr lang="en-US" altLang="nl-NL" smtClean="0"/>
              <a:pPr/>
              <a:t>6</a:t>
            </a:fld>
            <a:endParaRPr lang="en-US" altLang="nl-NL">
              <a:solidFill>
                <a:schemeClr val="bg1"/>
              </a:solidFill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252984" y="807720"/>
            <a:ext cx="80772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93675" indent="-193675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571500" indent="-187325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/>
              <a:buChar char="•"/>
              <a:defRPr sz="2000">
                <a:solidFill>
                  <a:schemeClr val="bg2"/>
                </a:solidFill>
                <a:latin typeface="+mn-lt"/>
              </a:defRPr>
            </a:lvl2pPr>
            <a:lvl3pPr marL="1046163" indent="-185738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/>
              <a:buChar char="•"/>
              <a:defRPr>
                <a:solidFill>
                  <a:schemeClr val="bg2"/>
                </a:solidFill>
                <a:latin typeface="+mn-lt"/>
              </a:defRPr>
            </a:lvl3pPr>
            <a:lvl4pPr marL="1431925" indent="-195263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/>
              <a:buChar char="•"/>
              <a:defRPr>
                <a:solidFill>
                  <a:schemeClr val="bg2"/>
                </a:solidFill>
                <a:latin typeface="+mn-lt"/>
              </a:defRPr>
            </a:lvl4pPr>
            <a:lvl5pPr marL="1909763" indent="-192088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/>
              <a:buChar char="•"/>
              <a:defRPr>
                <a:solidFill>
                  <a:schemeClr val="bg2"/>
                </a:solidFill>
                <a:latin typeface="+mn-lt"/>
              </a:defRPr>
            </a:lvl5pPr>
            <a:lvl6pPr marL="2366963" indent="-192088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/>
              <a:buChar char="•"/>
              <a:defRPr>
                <a:solidFill>
                  <a:schemeClr val="bg2"/>
                </a:solidFill>
                <a:latin typeface="+mn-lt"/>
              </a:defRPr>
            </a:lvl6pPr>
            <a:lvl7pPr marL="2824163" indent="-192088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/>
              <a:buChar char="•"/>
              <a:defRPr>
                <a:solidFill>
                  <a:schemeClr val="bg2"/>
                </a:solidFill>
                <a:latin typeface="+mn-lt"/>
              </a:defRPr>
            </a:lvl7pPr>
            <a:lvl8pPr marL="3281363" indent="-192088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/>
              <a:buChar char="•"/>
              <a:defRPr>
                <a:solidFill>
                  <a:schemeClr val="bg2"/>
                </a:solidFill>
                <a:latin typeface="+mn-lt"/>
              </a:defRPr>
            </a:lvl8pPr>
            <a:lvl9pPr marL="3738563" indent="-192088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/>
              <a:buChar char="•"/>
              <a:defRPr>
                <a:solidFill>
                  <a:schemeClr val="bg2"/>
                </a:solidFill>
                <a:latin typeface="+mn-lt"/>
              </a:defRPr>
            </a:lvl9pPr>
          </a:lstStyle>
          <a:p>
            <a:endParaRPr lang="nl-NL" dirty="0"/>
          </a:p>
          <a:p>
            <a:r>
              <a:rPr lang="nl-NL" dirty="0"/>
              <a:t>Beschrijft wat het lichaam doet met het geneesmiddel.</a:t>
            </a:r>
          </a:p>
          <a:p>
            <a:endParaRPr lang="nl-NL" dirty="0"/>
          </a:p>
          <a:p>
            <a:pPr>
              <a:buFontTx/>
              <a:buNone/>
            </a:pPr>
            <a:endParaRPr lang="en-US" dirty="0"/>
          </a:p>
        </p:txBody>
      </p:sp>
      <p:pic>
        <p:nvPicPr>
          <p:cNvPr id="1026" name="Picture 2" descr="Afbeeldingsresultaat voor farmacokinetiek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058" y="1871251"/>
            <a:ext cx="6001131" cy="4499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9071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Therapeutisch venster</a:t>
            </a:r>
            <a:endParaRPr lang="en-US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1888DAB-30B7-4DE1-9922-C763F086F6CA}" type="datetime1">
              <a:rPr lang="nl-NL" smtClean="0"/>
              <a:t>25-10-2017</a:t>
            </a:fld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9D3D4BC-F6E1-4A0E-8A9B-3BED12FBD097}" type="slidenum">
              <a:rPr lang="nl-NL" smtClean="0"/>
              <a:t>7</a:t>
            </a:fld>
            <a:endParaRPr lang="nl-NL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26830" r="12656"/>
          <a:stretch/>
        </p:blipFill>
        <p:spPr bwMode="auto">
          <a:xfrm>
            <a:off x="706582" y="1325880"/>
            <a:ext cx="8034660" cy="4418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98035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Verschillen tussen patiënten</a:t>
            </a:r>
            <a:endParaRPr lang="en-US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1888DAB-30B7-4DE1-9922-C763F086F6CA}" type="datetime1">
              <a:rPr lang="nl-NL" smtClean="0"/>
              <a:t>25-10-2017</a:t>
            </a:fld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9D3D4BC-F6E1-4A0E-8A9B-3BED12FBD097}" type="slidenum">
              <a:rPr lang="nl-NL" smtClean="0"/>
              <a:t>8</a:t>
            </a:fld>
            <a:endParaRPr lang="nl-NL" dirty="0"/>
          </a:p>
        </p:txBody>
      </p:sp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" y="1439863"/>
            <a:ext cx="4205288" cy="400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638" y="1268413"/>
            <a:ext cx="3919537" cy="400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827088" y="5445125"/>
            <a:ext cx="303480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/>
              </a:defRPr>
            </a:lvl9pPr>
          </a:lstStyle>
          <a:p>
            <a:r>
              <a:rPr lang="nl-NL" altLang="en-US" sz="2000" dirty="0">
                <a:solidFill>
                  <a:schemeClr val="accent6"/>
                </a:solidFill>
                <a:latin typeface="Arial" pitchFamily="34" charset="0"/>
              </a:rPr>
              <a:t>ciclosporine 200 mg 2 </a:t>
            </a:r>
            <a:r>
              <a:rPr lang="nl-NL" altLang="en-US" sz="2000" dirty="0" err="1">
                <a:solidFill>
                  <a:schemeClr val="accent6"/>
                </a:solidFill>
                <a:latin typeface="Arial" pitchFamily="34" charset="0"/>
              </a:rPr>
              <a:t>dd</a:t>
            </a:r>
            <a:endParaRPr lang="en-GB" altLang="en-US" sz="2000" dirty="0">
              <a:solidFill>
                <a:schemeClr val="accent6"/>
              </a:solidFill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5670360" y="5445125"/>
            <a:ext cx="256192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/>
              </a:defRPr>
            </a:lvl9pPr>
          </a:lstStyle>
          <a:p>
            <a:r>
              <a:rPr lang="nl-NL" altLang="en-US" sz="2000" dirty="0" err="1">
                <a:solidFill>
                  <a:schemeClr val="accent6"/>
                </a:solidFill>
                <a:latin typeface="Arial" pitchFamily="34" charset="0"/>
              </a:rPr>
              <a:t>tacrolimus</a:t>
            </a:r>
            <a:r>
              <a:rPr lang="nl-NL" altLang="en-US" sz="2000" dirty="0">
                <a:solidFill>
                  <a:schemeClr val="accent6"/>
                </a:solidFill>
                <a:latin typeface="Arial" pitchFamily="34" charset="0"/>
              </a:rPr>
              <a:t> 5 mg 2 </a:t>
            </a:r>
            <a:r>
              <a:rPr lang="nl-NL" altLang="en-US" sz="2000" dirty="0" err="1">
                <a:solidFill>
                  <a:schemeClr val="accent6"/>
                </a:solidFill>
                <a:latin typeface="Arial" pitchFamily="34" charset="0"/>
              </a:rPr>
              <a:t>dd</a:t>
            </a:r>
            <a:endParaRPr lang="en-GB" altLang="en-US" sz="20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6118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Therapeutisch venster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61FB5C3-F034-4A39-A7CD-285C90D96F41}" type="datetime1">
              <a:rPr lang="nl-NL" altLang="nl-NL" smtClean="0"/>
              <a:t>25-10-2017</a:t>
            </a:fld>
            <a:endParaRPr lang="en-US" alt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83E8CFC-B87D-4E08-92E1-21E1BD5FC584}" type="slidenum">
              <a:rPr lang="en-US" altLang="nl-NL" smtClean="0"/>
              <a:pPr/>
              <a:t>9</a:t>
            </a:fld>
            <a:endParaRPr lang="en-US" altLang="nl-NL">
              <a:solidFill>
                <a:schemeClr val="bg1"/>
              </a:solidFill>
            </a:endParaRPr>
          </a:p>
        </p:txBody>
      </p:sp>
      <p:pic>
        <p:nvPicPr>
          <p:cNvPr id="7" name="Picture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82" t="34892" r="14435" b="36227"/>
          <a:stretch>
            <a:fillRect/>
          </a:stretch>
        </p:blipFill>
        <p:spPr bwMode="auto">
          <a:xfrm>
            <a:off x="1135230" y="1524000"/>
            <a:ext cx="6941970" cy="4121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3870742"/>
      </p:ext>
    </p:extLst>
  </p:cSld>
  <p:clrMapOvr>
    <a:masterClrMapping/>
  </p:clrMapOvr>
</p:sld>
</file>

<file path=ppt/theme/theme1.xml><?xml version="1.0" encoding="utf-8"?>
<a:theme xmlns:a="http://schemas.openxmlformats.org/drawingml/2006/main" name="LUMC Basispresentatie_NL">
  <a:themeElements>
    <a:clrScheme name="Aangepast 30">
      <a:dk1>
        <a:srgbClr val="003C66"/>
      </a:dk1>
      <a:lt1>
        <a:srgbClr val="FFFFFF"/>
      </a:lt1>
      <a:dk2>
        <a:srgbClr val="FFFFFF"/>
      </a:dk2>
      <a:lt2>
        <a:srgbClr val="003C7D"/>
      </a:lt2>
      <a:accent1>
        <a:srgbClr val="007CC2"/>
      </a:accent1>
      <a:accent2>
        <a:srgbClr val="009FBD"/>
      </a:accent2>
      <a:accent3>
        <a:srgbClr val="6E90A6"/>
      </a:accent3>
      <a:accent4>
        <a:srgbClr val="E3004F"/>
      </a:accent4>
      <a:accent5>
        <a:srgbClr val="C0965C"/>
      </a:accent5>
      <a:accent6>
        <a:srgbClr val="000000"/>
      </a:accent6>
      <a:hlink>
        <a:srgbClr val="1161C6"/>
      </a:hlink>
      <a:folHlink>
        <a:srgbClr val="E3004F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101463"/>
        </a:dk1>
        <a:lt1>
          <a:srgbClr val="FFFFFF"/>
        </a:lt1>
        <a:dk2>
          <a:srgbClr val="B5E7FF"/>
        </a:dk2>
        <a:lt2>
          <a:srgbClr val="111166"/>
        </a:lt2>
        <a:accent1>
          <a:srgbClr val="119DF9"/>
        </a:accent1>
        <a:accent2>
          <a:srgbClr val="117FE4"/>
        </a:accent2>
        <a:accent3>
          <a:srgbClr val="D7F1FF"/>
        </a:accent3>
        <a:accent4>
          <a:srgbClr val="DADADA"/>
        </a:accent4>
        <a:accent5>
          <a:srgbClr val="AACCFB"/>
        </a:accent5>
        <a:accent6>
          <a:srgbClr val="0E72CF"/>
        </a:accent6>
        <a:hlink>
          <a:srgbClr val="1161C6"/>
        </a:hlink>
        <a:folHlink>
          <a:srgbClr val="114DB3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17C68E4C4A0734BBECEB1C0A3AEFCAA" ma:contentTypeVersion="11" ma:contentTypeDescription="Een nieuw document maken." ma:contentTypeScope="" ma:versionID="bd105fcaa1adf00407a7815716346da0">
  <xsd:schema xmlns:xsd="http://www.w3.org/2001/XMLSchema" xmlns:xs="http://www.w3.org/2001/XMLSchema" xmlns:p="http://schemas.microsoft.com/office/2006/metadata/properties" xmlns:ns2="624302cb-c942-4baa-8473-2de60652eb40" targetNamespace="http://schemas.microsoft.com/office/2006/metadata/properties" ma:root="true" ma:fieldsID="e7871e9b7e366e16f248f3c4394316cb" ns2:_="">
    <xsd:import namespace="624302cb-c942-4baa-8473-2de60652eb4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4302cb-c942-4baa-8473-2de60652eb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ED36CCC-97B1-4C16-A6FA-FE3FB30FA116}"/>
</file>

<file path=customXml/itemProps2.xml><?xml version="1.0" encoding="utf-8"?>
<ds:datastoreItem xmlns:ds="http://schemas.openxmlformats.org/officeDocument/2006/customXml" ds:itemID="{5C4A79FD-EB00-46CA-8F5B-D38EF8B338AC}"/>
</file>

<file path=customXml/itemProps3.xml><?xml version="1.0" encoding="utf-8"?>
<ds:datastoreItem xmlns:ds="http://schemas.openxmlformats.org/officeDocument/2006/customXml" ds:itemID="{B3FF6894-1E84-41DD-9880-DC501AA114F5}"/>
</file>

<file path=docProps/app.xml><?xml version="1.0" encoding="utf-8"?>
<Properties xmlns="http://schemas.openxmlformats.org/officeDocument/2006/extended-properties" xmlns:vt="http://schemas.openxmlformats.org/officeDocument/2006/docPropsVTypes">
  <Template>Presentatie_templateLUMC</Template>
  <TotalTime>1938</TotalTime>
  <Words>540</Words>
  <Application>Microsoft Office PowerPoint</Application>
  <PresentationFormat>Diavoorstelling (4:3)</PresentationFormat>
  <Paragraphs>223</Paragraphs>
  <Slides>31</Slides>
  <Notes>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31</vt:i4>
      </vt:variant>
    </vt:vector>
  </HeadingPairs>
  <TitlesOfParts>
    <vt:vector size="39" baseType="lpstr">
      <vt:lpstr>ＭＳ Ｐゴシック</vt:lpstr>
      <vt:lpstr>Arial</vt:lpstr>
      <vt:lpstr>Calibri</vt:lpstr>
      <vt:lpstr>Raleway</vt:lpstr>
      <vt:lpstr>Symbol</vt:lpstr>
      <vt:lpstr>Times</vt:lpstr>
      <vt:lpstr>Times New Roman</vt:lpstr>
      <vt:lpstr>LUMC Basispresentatie_NL</vt:lpstr>
      <vt:lpstr>Personalized medicine bij niertransplantatie   </vt:lpstr>
      <vt:lpstr>Disclosure belangen spreker </vt:lpstr>
      <vt:lpstr>Personalised Medicine</vt:lpstr>
      <vt:lpstr>Patiënt / Transplantaat overleving</vt:lpstr>
      <vt:lpstr>Geneesmiddelen ter voorkoming van afstoting nier</vt:lpstr>
      <vt:lpstr>Farmacokinetiek</vt:lpstr>
      <vt:lpstr>Therapeutisch venster</vt:lpstr>
      <vt:lpstr>Verschillen tussen patiënten</vt:lpstr>
      <vt:lpstr>Therapeutisch venster</vt:lpstr>
      <vt:lpstr>Bronnen van verschillen</vt:lpstr>
      <vt:lpstr>Farmacogenetica</vt:lpstr>
      <vt:lpstr>Wat is nu de juiste startdosering ?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Correlatie tussen dal en AUC is niet optimaal</vt:lpstr>
      <vt:lpstr>PowerPoint-presentatie</vt:lpstr>
      <vt:lpstr>PowerPoint-presentatie</vt:lpstr>
      <vt:lpstr>PowerPoint-presentatie</vt:lpstr>
      <vt:lpstr>PowerPoint-presentatie</vt:lpstr>
      <vt:lpstr>DBS inmiddels beschikbaar voor: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Vragen 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Paul van der Boog</dc:creator>
  <cp:lastModifiedBy>Wanda Konijn NVN</cp:lastModifiedBy>
  <cp:revision>186</cp:revision>
  <dcterms:created xsi:type="dcterms:W3CDTF">2015-11-27T08:34:44Z</dcterms:created>
  <dcterms:modified xsi:type="dcterms:W3CDTF">2017-10-25T12:16:22Z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0x010100417C68E4C4A0734BBECEB1C0A3AEFCAA</vt:lpwstr>
  </property>
</Properties>
</file>